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omments/modernComment_7FFE5F51_B7B02E3D.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60" r:id="rId5"/>
    <p:sldId id="2147473363" r:id="rId6"/>
    <p:sldId id="2147376964" r:id="rId7"/>
    <p:sldId id="2147376978" r:id="rId8"/>
    <p:sldId id="2147376975" r:id="rId9"/>
    <p:sldId id="2147376974" r:id="rId10"/>
    <p:sldId id="2147376972" r:id="rId11"/>
    <p:sldId id="2147376976" r:id="rId12"/>
    <p:sldId id="2147473362" r:id="rId13"/>
    <p:sldId id="2147376977" r:id="rId14"/>
    <p:sldId id="2147472168" r:id="rId15"/>
    <p:sldId id="2147376979" r:id="rId16"/>
    <p:sldId id="2147473360" r:id="rId17"/>
    <p:sldId id="2147473361" r:id="rId18"/>
    <p:sldId id="261" r:id="rId19"/>
    <p:sldId id="2147472141" r:id="rId20"/>
    <p:sldId id="2147473364" r:id="rId21"/>
    <p:sldId id="2147376980" r:id="rId22"/>
    <p:sldId id="2147376982" r:id="rId23"/>
    <p:sldId id="214747336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076A1F-61BC-A423-1281-82FBBD2C617F}" name="Tom Hay" initials="" userId="S::Tom.Hay@pseconsulting.com::e08a9559-e498-4652-aab4-09c6d0193522" providerId="AD"/>
  <p188:author id="{AFBF246B-2F50-2D88-D2E0-E30CD4B747D8}" name="Tom Hay" initials="TH" userId="S::tom.hay@pseconsulting.com::e08a9559-e498-4652-aab4-09c6d0193522" providerId="AD"/>
  <p188:author id="{9B0BBF71-36B9-564A-B02A-8860B7460AB2}" name="Giles Cookson" initials="GC" userId="S::giles.cookson@pseconsulting.com::702b5b1e-0852-4d48-98b5-3ad15a6a3a62" providerId="AD"/>
  <p188:author id="{941B0B84-E6B4-7A83-F4C5-04BDADB22CCC}" name="Chris Jones" initials="CJ" userId="S::chris.jones@pseconsulting.com::4edc6d77-8456-479a-b8aa-1925bc619633" providerId="AD"/>
  <p188:author id="{BFCE5089-56B0-0647-B0F9-CC4C88DA34DC}" name="Giles Cookson" initials="GC" userId="S::Giles.Cookson@pseconsulting.com::702b5b1e-0852-4d48-98b5-3ad15a6a3a62" providerId="AD"/>
  <p188:author id="{418EB7FF-9A21-9B35-C02B-809DED54AEAF}" name="Goncalo Caraslindas" initials="" userId="S::goncalo.caraslindas@pseconsulting.com::89f14acf-b820-4016-be1d-193460b005c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A"/>
    <a:srgbClr val="57C99B"/>
    <a:srgbClr val="E94577"/>
    <a:srgbClr val="FFC000"/>
    <a:srgbClr val="FDE699"/>
    <a:srgbClr val="F6B5C9"/>
    <a:srgbClr val="B9E2F0"/>
    <a:srgbClr val="57CA9B"/>
    <a:srgbClr val="6ABCFF"/>
    <a:srgbClr val="26A8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1011A7-329E-428E-B883-75E4ABFAB6D4}" v="7546" dt="2024-04-09T09:27:17.676"/>
    <p1510:client id="{6E561DB9-FE93-49CB-8F1A-593405BC958A}" v="1" dt="2024-04-11T09:36:50.9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47" autoAdjust="0"/>
  </p:normalViewPr>
  <p:slideViewPr>
    <p:cSldViewPr snapToGrid="0">
      <p:cViewPr varScale="1">
        <p:scale>
          <a:sx n="75" d="100"/>
          <a:sy n="75" d="100"/>
        </p:scale>
        <p:origin x="304"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pseconsulting-my.sharepoint.com/personal/server_pseconsulting_com/Documents/Docs/2%20Assets/ISV%20survey%202023/Analysis/ISV%20payments%20final%2096%20interviews%20PSE%20analysis%20w.%20charts%20v0.20%20(ordered%20ISV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8ACFE4"/>
            </a:solidFill>
            <a:ln w="28575">
              <a:solidFill>
                <a:schemeClr val="bg1"/>
              </a:solidFill>
            </a:ln>
          </c:spPr>
          <c:dPt>
            <c:idx val="0"/>
            <c:bubble3D val="0"/>
            <c:spPr>
              <a:solidFill>
                <a:schemeClr val="accent4"/>
              </a:solidFill>
              <a:ln w="28575">
                <a:solidFill>
                  <a:schemeClr val="bg1"/>
                </a:solidFill>
              </a:ln>
              <a:effectLst/>
            </c:spPr>
            <c:extLst>
              <c:ext xmlns:c16="http://schemas.microsoft.com/office/drawing/2014/chart" uri="{C3380CC4-5D6E-409C-BE32-E72D297353CC}">
                <c16:uniqueId val="{00000001-1EDF-4365-A64A-3D1C31C4C23B}"/>
              </c:ext>
            </c:extLst>
          </c:dPt>
          <c:dPt>
            <c:idx val="1"/>
            <c:bubble3D val="0"/>
            <c:spPr>
              <a:solidFill>
                <a:srgbClr val="FFC000"/>
              </a:solidFill>
              <a:ln w="28575">
                <a:solidFill>
                  <a:schemeClr val="bg1"/>
                </a:solidFill>
              </a:ln>
              <a:effectLst/>
            </c:spPr>
            <c:extLst>
              <c:ext xmlns:c16="http://schemas.microsoft.com/office/drawing/2014/chart" uri="{C3380CC4-5D6E-409C-BE32-E72D297353CC}">
                <c16:uniqueId val="{00000003-1EDF-4365-A64A-3D1C31C4C23B}"/>
              </c:ext>
            </c:extLst>
          </c:dPt>
          <c:dLbls>
            <c:dLbl>
              <c:idx val="0"/>
              <c:layout>
                <c:manualLayout>
                  <c:x val="0.24005630131314992"/>
                  <c:y val="-9.757565648727636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1EDF-4365-A64A-3D1C31C4C23B}"/>
                </c:ext>
              </c:extLst>
            </c:dLbl>
            <c:dLbl>
              <c:idx val="1"/>
              <c:layout>
                <c:manualLayout>
                  <c:x val="-0.25770653394284648"/>
                  <c:y val="6.688487828779647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1EDF-4365-A64A-3D1C31C4C23B}"/>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SaaS Not Offering Payments</c:v>
                </c:pt>
                <c:pt idx="1">
                  <c:v>Partnered SaaS Offering Payments </c:v>
                </c:pt>
              </c:strCache>
            </c:strRef>
          </c:cat>
          <c:val>
            <c:numRef>
              <c:f>Sheet1!$B$2:$B$3</c:f>
              <c:numCache>
                <c:formatCode>0%</c:formatCode>
                <c:ptCount val="2"/>
                <c:pt idx="0">
                  <c:v>0.56000000000000005</c:v>
                </c:pt>
                <c:pt idx="1">
                  <c:v>0.44</c:v>
                </c:pt>
              </c:numCache>
            </c:numRef>
          </c:val>
          <c:extLst>
            <c:ext xmlns:c16="http://schemas.microsoft.com/office/drawing/2014/chart" uri="{C3380CC4-5D6E-409C-BE32-E72D297353CC}">
              <c16:uniqueId val="{00000004-1EDF-4365-A64A-3D1C31C4C23B}"/>
            </c:ext>
          </c:extLst>
        </c:ser>
        <c:dLbls>
          <c:showLegendKey val="0"/>
          <c:showVal val="0"/>
          <c:showCatName val="0"/>
          <c:showSerName val="0"/>
          <c:showPercent val="0"/>
          <c:showBubbleSize val="0"/>
          <c:showLeaderLines val="1"/>
        </c:dLbls>
        <c:firstSliceAng val="158"/>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8575">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76928151360761"/>
          <c:y val="0.12290696375718993"/>
          <c:w val="0.35085884317936195"/>
          <c:h val="0.69798514547383705"/>
        </c:manualLayout>
      </c:layout>
      <c:pieChart>
        <c:varyColors val="1"/>
        <c:ser>
          <c:idx val="0"/>
          <c:order val="0"/>
          <c:spPr>
            <a:solidFill>
              <a:schemeClr val="accent5"/>
            </a:solidFill>
            <a:ln w="19050">
              <a:solidFill>
                <a:schemeClr val="bg1"/>
              </a:solidFill>
            </a:ln>
          </c:spPr>
          <c:dPt>
            <c:idx val="0"/>
            <c:bubble3D val="0"/>
            <c:spPr>
              <a:solidFill>
                <a:srgbClr val="FF6699"/>
              </a:solidFill>
              <a:ln w="19050">
                <a:solidFill>
                  <a:schemeClr val="bg1"/>
                </a:solidFill>
              </a:ln>
              <a:effectLst/>
            </c:spPr>
            <c:extLst>
              <c:ext xmlns:c16="http://schemas.microsoft.com/office/drawing/2014/chart" uri="{C3380CC4-5D6E-409C-BE32-E72D297353CC}">
                <c16:uniqueId val="{00000001-ECC2-490A-9562-B4375088C419}"/>
              </c:ext>
            </c:extLst>
          </c:dPt>
          <c:dPt>
            <c:idx val="1"/>
            <c:bubble3D val="0"/>
            <c:spPr>
              <a:solidFill>
                <a:srgbClr val="FF6699"/>
              </a:solidFill>
              <a:ln w="19050">
                <a:solidFill>
                  <a:schemeClr val="bg1"/>
                </a:solidFill>
              </a:ln>
              <a:effectLst/>
            </c:spPr>
            <c:extLst>
              <c:ext xmlns:c16="http://schemas.microsoft.com/office/drawing/2014/chart" uri="{C3380CC4-5D6E-409C-BE32-E72D297353CC}">
                <c16:uniqueId val="{00000003-ECC2-490A-9562-B4375088C419}"/>
              </c:ext>
            </c:extLst>
          </c:dPt>
          <c:dPt>
            <c:idx val="2"/>
            <c:bubble3D val="0"/>
            <c:spPr>
              <a:solidFill>
                <a:srgbClr val="FF6699"/>
              </a:solidFill>
              <a:ln w="19050">
                <a:solidFill>
                  <a:schemeClr val="bg1"/>
                </a:solidFill>
              </a:ln>
              <a:effectLst/>
            </c:spPr>
            <c:extLst>
              <c:ext xmlns:c16="http://schemas.microsoft.com/office/drawing/2014/chart" uri="{C3380CC4-5D6E-409C-BE32-E72D297353CC}">
                <c16:uniqueId val="{00000005-ECC2-490A-9562-B4375088C419}"/>
              </c:ext>
            </c:extLst>
          </c:dPt>
          <c:dPt>
            <c:idx val="3"/>
            <c:bubble3D val="0"/>
            <c:spPr>
              <a:solidFill>
                <a:schemeClr val="accent3">
                  <a:lumMod val="60000"/>
                  <a:lumOff val="40000"/>
                </a:schemeClr>
              </a:solidFill>
              <a:ln w="19050">
                <a:solidFill>
                  <a:schemeClr val="bg1"/>
                </a:solidFill>
              </a:ln>
              <a:effectLst/>
            </c:spPr>
            <c:extLst>
              <c:ext xmlns:c16="http://schemas.microsoft.com/office/drawing/2014/chart" uri="{C3380CC4-5D6E-409C-BE32-E72D297353CC}">
                <c16:uniqueId val="{00000007-ECC2-490A-9562-B4375088C419}"/>
              </c:ext>
            </c:extLst>
          </c:dPt>
          <c:dPt>
            <c:idx val="4"/>
            <c:bubble3D val="0"/>
            <c:spPr>
              <a:solidFill>
                <a:schemeClr val="accent3">
                  <a:lumMod val="60000"/>
                  <a:lumOff val="40000"/>
                </a:schemeClr>
              </a:solidFill>
              <a:ln w="19050">
                <a:solidFill>
                  <a:schemeClr val="bg1"/>
                </a:solidFill>
              </a:ln>
              <a:effectLst/>
            </c:spPr>
            <c:extLst>
              <c:ext xmlns:c16="http://schemas.microsoft.com/office/drawing/2014/chart" uri="{C3380CC4-5D6E-409C-BE32-E72D297353CC}">
                <c16:uniqueId val="{00000009-ECC2-490A-9562-B4375088C419}"/>
              </c:ext>
            </c:extLst>
          </c:dPt>
          <c:dPt>
            <c:idx val="5"/>
            <c:bubble3D val="0"/>
            <c:spPr>
              <a:solidFill>
                <a:schemeClr val="accent3">
                  <a:lumMod val="60000"/>
                  <a:lumOff val="40000"/>
                </a:schemeClr>
              </a:solidFill>
              <a:ln w="19050">
                <a:solidFill>
                  <a:schemeClr val="bg1"/>
                </a:solidFill>
              </a:ln>
              <a:effectLst/>
            </c:spPr>
            <c:extLst>
              <c:ext xmlns:c16="http://schemas.microsoft.com/office/drawing/2014/chart" uri="{C3380CC4-5D6E-409C-BE32-E72D297353CC}">
                <c16:uniqueId val="{0000000B-ECC2-490A-9562-B4375088C419}"/>
              </c:ext>
            </c:extLst>
          </c:dPt>
          <c:dPt>
            <c:idx val="6"/>
            <c:bubble3D val="0"/>
            <c:spPr>
              <a:solidFill>
                <a:schemeClr val="accent3">
                  <a:lumMod val="60000"/>
                  <a:lumOff val="40000"/>
                </a:schemeClr>
              </a:solidFill>
              <a:ln w="19050">
                <a:solidFill>
                  <a:schemeClr val="bg1"/>
                </a:solidFill>
              </a:ln>
              <a:effectLst/>
            </c:spPr>
            <c:extLst>
              <c:ext xmlns:c16="http://schemas.microsoft.com/office/drawing/2014/chart" uri="{C3380CC4-5D6E-409C-BE32-E72D297353CC}">
                <c16:uniqueId val="{0000000D-ECC2-490A-9562-B4375088C419}"/>
              </c:ext>
            </c:extLst>
          </c:dPt>
          <c:dPt>
            <c:idx val="7"/>
            <c:bubble3D val="0"/>
            <c:spPr>
              <a:solidFill>
                <a:schemeClr val="accent3">
                  <a:lumMod val="60000"/>
                  <a:lumOff val="40000"/>
                </a:schemeClr>
              </a:solidFill>
              <a:ln w="19050">
                <a:solidFill>
                  <a:schemeClr val="bg1"/>
                </a:solidFill>
              </a:ln>
              <a:effectLst/>
            </c:spPr>
            <c:extLst>
              <c:ext xmlns:c16="http://schemas.microsoft.com/office/drawing/2014/chart" uri="{C3380CC4-5D6E-409C-BE32-E72D297353CC}">
                <c16:uniqueId val="{0000000F-ECC2-490A-9562-B4375088C419}"/>
              </c:ext>
            </c:extLst>
          </c:dPt>
          <c:dLbls>
            <c:dLbl>
              <c:idx val="0"/>
              <c:layout>
                <c:manualLayout>
                  <c:x val="-0.16170138460070801"/>
                  <c:y val="0.1225931232542114"/>
                </c:manualLayout>
              </c:layout>
              <c:spPr>
                <a:noFill/>
                <a:ln>
                  <a:noFill/>
                </a:ln>
                <a:effectLst/>
              </c:spPr>
              <c:txPr>
                <a:bodyPr rot="0" spcFirstLastPara="1" vertOverflow="ellipsis" vert="horz" wrap="square" lIns="38100" tIns="19050" rIns="38100" bIns="19050" anchor="ctr" anchorCtr="0">
                  <a:noAutofit/>
                </a:bodyPr>
                <a:lstStyle/>
                <a:p>
                  <a:pPr algn="ctr" rtl="0">
                    <a:defRPr lang="en-US" sz="1000" b="0" i="0" u="none" strike="noStrike" kern="1200" baseline="0">
                      <a:solidFill>
                        <a:schemeClr val="tx2"/>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5253119429590017"/>
                      <c:h val="0.23303205450382525"/>
                    </c:manualLayout>
                  </c15:layout>
                </c:ext>
                <c:ext xmlns:c16="http://schemas.microsoft.com/office/drawing/2014/chart" uri="{C3380CC4-5D6E-409C-BE32-E72D297353CC}">
                  <c16:uniqueId val="{00000001-ECC2-490A-9562-B4375088C419}"/>
                </c:ext>
              </c:extLst>
            </c:dLbl>
            <c:dLbl>
              <c:idx val="1"/>
              <c:layout>
                <c:manualLayout>
                  <c:x val="-0.17188575768489259"/>
                  <c:y val="-0.20904704701099849"/>
                </c:manualLayout>
              </c:layout>
              <c:spPr>
                <a:noFill/>
                <a:ln>
                  <a:noFill/>
                </a:ln>
                <a:effectLst/>
              </c:spPr>
              <c:txPr>
                <a:bodyPr rot="0" spcFirstLastPara="1" vertOverflow="ellipsis" vert="horz" wrap="square" lIns="38100" tIns="19050" rIns="38100" bIns="19050" anchor="ctr" anchorCtr="0">
                  <a:noAutofit/>
                </a:bodyPr>
                <a:lstStyle/>
                <a:p>
                  <a:pPr algn="ctr" rtl="0">
                    <a:defRPr lang="en-US" sz="1000" b="0" i="0" u="none" strike="noStrike" kern="1200" baseline="0">
                      <a:solidFill>
                        <a:schemeClr val="tx2"/>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2668112918576783"/>
                      <c:h val="0.23340412950010819"/>
                    </c:manualLayout>
                  </c15:layout>
                </c:ext>
                <c:ext xmlns:c16="http://schemas.microsoft.com/office/drawing/2014/chart" uri="{C3380CC4-5D6E-409C-BE32-E72D297353CC}">
                  <c16:uniqueId val="{00000003-ECC2-490A-9562-B4375088C419}"/>
                </c:ext>
              </c:extLst>
            </c:dLbl>
            <c:dLbl>
              <c:idx val="2"/>
              <c:layout>
                <c:manualLayout>
                  <c:x val="-7.2392401889913777E-2"/>
                  <c:y val="0"/>
                </c:manualLayout>
              </c:layout>
              <c:tx>
                <c:rich>
                  <a:bodyPr/>
                  <a:lstStyle/>
                  <a:p>
                    <a:fld id="{65EE3C81-5C3F-483D-8677-E1F07810C3D4}" type="CATEGORYNAME">
                      <a:rPr lang="en-GB" sz="1000" b="0" i="0" u="none" strike="noStrike" kern="1200" baseline="0">
                        <a:solidFill>
                          <a:schemeClr val="tx2"/>
                        </a:solidFill>
                        <a:latin typeface="Franklin Gothic Book" panose="020B0503020102020204" pitchFamily="34" charset="0"/>
                        <a:ea typeface="+mn-ea"/>
                        <a:cs typeface="+mn-cs"/>
                      </a:rPr>
                      <a:pPr/>
                      <a:t>[CATEGORY NAME]</a:t>
                    </a:fld>
                    <a:endParaRPr lang="en-GB" sz="1000" b="0" i="0" u="none" strike="noStrike" kern="1200" baseline="0">
                      <a:solidFill>
                        <a:schemeClr val="tx2"/>
                      </a:solidFill>
                      <a:latin typeface="Franklin Gothic Book" panose="020B0503020102020204" pitchFamily="34" charset="0"/>
                      <a:ea typeface="+mn-ea"/>
                      <a:cs typeface="+mn-cs"/>
                    </a:endParaRPr>
                  </a:p>
                  <a:p>
                    <a:fld id="{96705CB1-BD7F-4D29-93C8-EBC8B059AD22}" type="VALUE">
                      <a:rPr lang="en-GB" sz="1000" b="0" i="0" u="none" strike="noStrike" kern="1200" baseline="0">
                        <a:solidFill>
                          <a:schemeClr val="tx2"/>
                        </a:solidFill>
                        <a:latin typeface="Franklin Gothic Book" panose="020B0503020102020204" pitchFamily="34" charset="0"/>
                        <a:ea typeface="+mn-ea"/>
                        <a:cs typeface="+mn-cs"/>
                      </a:rPr>
                      <a:pPr/>
                      <a:t>[VALUE]</a:t>
                    </a:fld>
                    <a:endParaRPr lang="en-GB"/>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ECC2-490A-9562-B4375088C419}"/>
                </c:ext>
              </c:extLst>
            </c:dLbl>
            <c:dLbl>
              <c:idx val="3"/>
              <c:layout>
                <c:manualLayout>
                  <c:x val="1.203461198366247E-2"/>
                  <c:y val="-1.648964092254425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ECC2-490A-9562-B4375088C419}"/>
                </c:ext>
              </c:extLst>
            </c:dLbl>
            <c:dLbl>
              <c:idx val="5"/>
              <c:layout>
                <c:manualLayout>
                  <c:x val="-1.5060111770843886E-2"/>
                  <c:y val="5.7456648423148987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ECC2-490A-9562-B4375088C419}"/>
                </c:ext>
              </c:extLst>
            </c:dLbl>
            <c:dLbl>
              <c:idx val="7"/>
              <c:layout>
                <c:manualLayout>
                  <c:x val="3.390205903406459E-2"/>
                  <c:y val="4.4326241134751776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ECC2-490A-9562-B4375088C419}"/>
                </c:ext>
              </c:extLst>
            </c:dLbl>
            <c:spPr>
              <a:noFill/>
              <a:ln>
                <a:noFill/>
              </a:ln>
              <a:effectLst/>
            </c:spPr>
            <c:txPr>
              <a:bodyPr rot="0" spcFirstLastPara="1" vertOverflow="ellipsis" vert="horz" wrap="square" lIns="38100" tIns="19050" rIns="38100" bIns="19050" anchor="ctr" anchorCtr="0">
                <a:spAutoFit/>
              </a:bodyPr>
              <a:lstStyle/>
              <a:p>
                <a:pPr algn="ctr" rtl="0">
                  <a:defRPr lang="en-US" sz="1000" b="0" i="0" u="none" strike="noStrike" kern="1200" baseline="0">
                    <a:solidFill>
                      <a:schemeClr val="tx2"/>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'[ISV payments final 96 interviews PSE analysis w. charts v0.20 (ordered ISVs).xlsx]Q(31)'!$C$64:$J$64</c:f>
              <c:strCache>
                <c:ptCount val="8"/>
                <c:pt idx="0">
                  <c:v>Pre-integrated technical solution only</c:v>
                </c:pt>
                <c:pt idx="1">
                  <c:v>Pre-integrated and referral with no commercial relationship</c:v>
                </c:pt>
                <c:pt idx="2">
                  <c:v>Referral without technical integration or commercial relationship</c:v>
                </c:pt>
                <c:pt idx="3">
                  <c:v>Revenue share –  (payment partner sets the price)</c:v>
                </c:pt>
                <c:pt idx="4">
                  <c:v>One-off referral fee</c:v>
                </c:pt>
                <c:pt idx="5">
                  <c:v>Pricing mark-up – partner gives you a ‘buy rate’</c:v>
                </c:pt>
                <c:pt idx="6">
                  <c:v>Other</c:v>
                </c:pt>
                <c:pt idx="7">
                  <c:v>Payment facilitator sponsor</c:v>
                </c:pt>
              </c:strCache>
            </c:strRef>
          </c:cat>
          <c:val>
            <c:numRef>
              <c:f>'[ISV payments final 96 interviews PSE analysis w. charts v0.20 (ordered ISVs).xlsx]Q(31)'!$C$66:$J$66</c:f>
              <c:numCache>
                <c:formatCode>0%</c:formatCode>
                <c:ptCount val="8"/>
                <c:pt idx="0">
                  <c:v>0.32608695652173914</c:v>
                </c:pt>
                <c:pt idx="1">
                  <c:v>0.19565217391304349</c:v>
                </c:pt>
                <c:pt idx="2">
                  <c:v>0.10869565217391304</c:v>
                </c:pt>
                <c:pt idx="3">
                  <c:v>0.13043478260869565</c:v>
                </c:pt>
                <c:pt idx="4">
                  <c:v>8.6956521739130432E-2</c:v>
                </c:pt>
                <c:pt idx="5">
                  <c:v>8.6956521739130432E-2</c:v>
                </c:pt>
                <c:pt idx="6">
                  <c:v>4.3478260869565216E-2</c:v>
                </c:pt>
                <c:pt idx="7">
                  <c:v>2.1739130434782608E-2</c:v>
                </c:pt>
              </c:numCache>
            </c:numRef>
          </c:val>
          <c:extLst>
            <c:ext xmlns:c16="http://schemas.microsoft.com/office/drawing/2014/chart" uri="{C3380CC4-5D6E-409C-BE32-E72D297353CC}">
              <c16:uniqueId val="{00000010-ECC2-490A-9562-B4375088C41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baseline="0">
          <a:latin typeface="Franklin Gothic Book" panose="020B05030201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7FFE5F51_B7B02E3D.xml><?xml version="1.0" encoding="utf-8"?>
<p188:cmLst xmlns:a="http://schemas.openxmlformats.org/drawingml/2006/main" xmlns:r="http://schemas.openxmlformats.org/officeDocument/2006/relationships" xmlns:p188="http://schemas.microsoft.com/office/powerpoint/2018/8/main">
  <p188:cm id="{2B53D6D1-9114-4DB5-A820-BE97D14D52F6}" authorId="{941B0B84-E6B4-7A83-F4C5-04BDADB22CCC}" created="2024-04-09T08:48:56.696" startDate="2024-04-09T08:48:56.696" dueDate="2024-04-09T08:48:56.696" assignedTo="{418EB7FF-9A21-9B35-C02B-809DED54AEAF}" title="@Goncalo Caraslindas can you add more detail where necessary from the call yesterday?">
    <pc:sldMkLst xmlns:pc="http://schemas.microsoft.com/office/powerpoint/2013/main/command">
      <pc:docMk/>
      <pc:sldMk cId="3081776701" sldId="2147376977"/>
    </pc:sldMkLst>
    <p188:replyLst>
      <p188:reply id="{68234EB0-E139-4CC8-8167-7266930441BC}" authorId="{418EB7FF-9A21-9B35-C02B-809DED54AEAF}" created="2024-04-09T08:58:29.264">
        <p188:txBody>
          <a:bodyPr/>
          <a:lstStyle/>
          <a:p>
            <a:r>
              <a:rPr lang="en-GB"/>
              <a:t>I've added yesterday. The only thing that apparently I've left out (although I genuinely thought that I had included) was analytics tools.</a:t>
            </a:r>
          </a:p>
        </p188:txBody>
      </p188:reply>
      <p188:reply id="{AE657918-F3FC-4A84-B6AC-87A8999E6278}" authorId="{941B0B84-E6B4-7A83-F4C5-04BDADB22CCC}" created="2024-04-09T09:07:54.864">
        <p188:txBody>
          <a:bodyPr/>
          <a:lstStyle/>
          <a:p>
            <a:r>
              <a:rPr lang="en-GB"/>
              <a:t>Great, thanks!</a:t>
            </a:r>
          </a:p>
        </p188:txBody>
      </p188:reply>
    </p188:replyLst>
    <p188:txBody>
      <a:bodyPr/>
      <a:lstStyle/>
      <a:p>
        <a:r>
          <a:rPr lang="en-GB"/>
          <a:t>[@Goncalo Caraslindas] can you add more detail where necessary from the call yesterday?</a:t>
        </a:r>
      </a:p>
    </p188:txBody>
    <p188:extLst>
      <p:ext xmlns:p="http://schemas.openxmlformats.org/presentationml/2006/main" uri="{5BB2D875-25FF-4072-B9AC-8F64D62656EB}">
        <p228:taskDetails xmlns:p228="http://schemas.microsoft.com/office/powerpoint/2022/08/main">
          <p228:history>
            <p228:event time="2024-04-09T08:48:56.696" id="{FAE551C7-7D82-4B72-A97E-D1DD0141854D}">
              <p228:atrbtn authorId="{941B0B84-E6B4-7A83-F4C5-04BDADB22CCC}"/>
              <p228:anchr>
                <p228:comment id="{2B53D6D1-9114-4DB5-A820-BE97D14D52F6}"/>
              </p228:anchr>
              <p228:add/>
            </p228:event>
            <p228:event time="2024-04-09T08:48:56.696" id="{FDA92FE9-ED98-4850-9FAC-3C1656B5FA56}">
              <p228:atrbtn authorId="{941B0B84-E6B4-7A83-F4C5-04BDADB22CCC}"/>
              <p228:anchr>
                <p228:comment id="{2B53D6D1-9114-4DB5-A820-BE97D14D52F6}"/>
              </p228:anchr>
              <p228:asgn authorId="{418EB7FF-9A21-9B35-C02B-809DED54AEAF}"/>
            </p228:event>
            <p228:event time="2024-04-09T08:48:56.696" id="{047470D8-CB33-436F-98BF-4D851E8B7A3D}">
              <p228:atrbtn authorId="{941B0B84-E6B4-7A83-F4C5-04BDADB22CCC}"/>
              <p228:anchr>
                <p228:comment id="{2B53D6D1-9114-4DB5-A820-BE97D14D52F6}"/>
              </p228:anchr>
              <p228:title val="@Goncalo Caraslindas can you add more detail where necessary from the call yesterday?"/>
            </p228:event>
            <p228:event time="2024-04-09T08:48:56.696" id="{D0E678EA-5620-45D3-A877-D9D0B56DAE80}">
              <p228:atrbtn authorId="{941B0B84-E6B4-7A83-F4C5-04BDADB22CCC}"/>
              <p228:anchr>
                <p228:comment id="{2B53D6D1-9114-4DB5-A820-BE97D14D52F6}"/>
              </p228:anchr>
              <p228:date stDt="2024-04-09T08:48:56.696" endDt="2024-04-09T08:48:56.696"/>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A1E418-ED7A-4A4F-B31F-A9D849625103}" type="datetimeFigureOut">
              <a:rPr lang="en-GB" smtClean="0"/>
              <a:t>11/04/2024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C3D8A4-EDB3-49E4-AB6D-533989E84FC6}" type="slidenum">
              <a:rPr lang="en-GB" smtClean="0"/>
              <a:t>‹#›</a:t>
            </a:fld>
            <a:endParaRPr lang="en-GB"/>
          </a:p>
        </p:txBody>
      </p:sp>
    </p:spTree>
    <p:extLst>
      <p:ext uri="{BB962C8B-B14F-4D97-AF65-F5344CB8AC3E}">
        <p14:creationId xmlns:p14="http://schemas.microsoft.com/office/powerpoint/2010/main" val="3601556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3.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nner &amp; Border Styl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11A595-9D35-0FA8-AEAC-8CAE94B0E64C}"/>
              </a:ext>
            </a:extLst>
          </p:cNvPr>
          <p:cNvPicPr>
            <a:picLocks noChangeAspect="1"/>
          </p:cNvPicPr>
          <p:nvPr userDrawn="1"/>
        </p:nvPicPr>
        <p:blipFill rotWithShape="1">
          <a:blip r:embed="rId2">
            <a:alphaModFix amt="70000"/>
            <a:extLst>
              <a:ext uri="{28A0092B-C50C-407E-A947-70E740481C1C}">
                <a14:useLocalDpi xmlns:a14="http://schemas.microsoft.com/office/drawing/2010/main"/>
              </a:ext>
            </a:extLst>
          </a:blip>
          <a:srcRect t="13769" r="59198" b="28140"/>
          <a:stretch/>
        </p:blipFill>
        <p:spPr>
          <a:xfrm>
            <a:off x="10410304" y="0"/>
            <a:ext cx="1781696" cy="6858000"/>
          </a:xfrm>
          <a:prstGeom prst="rect">
            <a:avLst/>
          </a:prstGeom>
        </p:spPr>
      </p:pic>
      <p:sp>
        <p:nvSpPr>
          <p:cNvPr id="2" name="Title 1">
            <a:extLst>
              <a:ext uri="{FF2B5EF4-FFF2-40B4-BE49-F238E27FC236}">
                <a16:creationId xmlns:a16="http://schemas.microsoft.com/office/drawing/2014/main" id="{1362FBE4-BBDD-9144-997F-88FECB356FA1}"/>
              </a:ext>
            </a:extLst>
          </p:cNvPr>
          <p:cNvSpPr>
            <a:spLocks noGrp="1"/>
          </p:cNvSpPr>
          <p:nvPr>
            <p:ph type="title"/>
          </p:nvPr>
        </p:nvSpPr>
        <p:spPr>
          <a:xfrm>
            <a:off x="721453" y="324000"/>
            <a:ext cx="10462547" cy="565200"/>
          </a:xfrm>
          <a:prstGeom prst="rect">
            <a:avLst/>
          </a:prstGeom>
        </p:spPr>
        <p:txBody>
          <a:bodyPr anchor="t"/>
          <a:lstStyle>
            <a:lvl1pPr>
              <a:defRPr sz="3200" b="0">
                <a:solidFill>
                  <a:schemeClr val="accent4">
                    <a:lumMod val="50000"/>
                  </a:schemeClr>
                </a:solidFill>
                <a:latin typeface="Franklin Gothic Book" panose="020B0503020102020204" pitchFamily="34" charset="0"/>
              </a:defRPr>
            </a:lvl1pPr>
          </a:lstStyle>
          <a:p>
            <a:r>
              <a:rPr lang="en-US"/>
              <a:t>Click to edit Master title style</a:t>
            </a:r>
          </a:p>
        </p:txBody>
      </p:sp>
      <p:sp>
        <p:nvSpPr>
          <p:cNvPr id="20" name="Triangle 19">
            <a:extLst>
              <a:ext uri="{FF2B5EF4-FFF2-40B4-BE49-F238E27FC236}">
                <a16:creationId xmlns:a16="http://schemas.microsoft.com/office/drawing/2014/main" id="{16BA2E8F-A330-9F47-B28C-4C6CCF044EC8}"/>
              </a:ext>
            </a:extLst>
          </p:cNvPr>
          <p:cNvSpPr/>
          <p:nvPr userDrawn="1"/>
        </p:nvSpPr>
        <p:spPr>
          <a:xfrm>
            <a:off x="11707342" y="6453962"/>
            <a:ext cx="339179" cy="292396"/>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lgn="ctr">
              <a:buFont typeface="Arial" panose="020B0604020202020204" pitchFamily="34" charset="0"/>
              <a:buChar char="•"/>
            </a:pPr>
            <a:endParaRPr lang="en-US">
              <a:latin typeface="Franklin Gothic Book" panose="020B0503020102020204" pitchFamily="34" charset="0"/>
            </a:endParaRPr>
          </a:p>
        </p:txBody>
      </p:sp>
      <p:grpSp>
        <p:nvGrpSpPr>
          <p:cNvPr id="23" name="Group 22">
            <a:extLst>
              <a:ext uri="{FF2B5EF4-FFF2-40B4-BE49-F238E27FC236}">
                <a16:creationId xmlns:a16="http://schemas.microsoft.com/office/drawing/2014/main" id="{A4D0EB80-8414-1A48-AFFB-DC6DA9AA2FD9}"/>
              </a:ext>
            </a:extLst>
          </p:cNvPr>
          <p:cNvGrpSpPr/>
          <p:nvPr userDrawn="1"/>
        </p:nvGrpSpPr>
        <p:grpSpPr>
          <a:xfrm>
            <a:off x="129326" y="6314360"/>
            <a:ext cx="437656" cy="431998"/>
            <a:chOff x="81610" y="6116160"/>
            <a:chExt cx="676999" cy="668247"/>
          </a:xfrm>
        </p:grpSpPr>
        <p:sp>
          <p:nvSpPr>
            <p:cNvPr id="24" name="Oval 23">
              <a:extLst>
                <a:ext uri="{FF2B5EF4-FFF2-40B4-BE49-F238E27FC236}">
                  <a16:creationId xmlns:a16="http://schemas.microsoft.com/office/drawing/2014/main" id="{D57AEE8A-257F-5D4E-AFF2-4E2DC099C89C}"/>
                </a:ext>
              </a:extLst>
            </p:cNvPr>
            <p:cNvSpPr/>
            <p:nvPr userDrawn="1"/>
          </p:nvSpPr>
          <p:spPr>
            <a:xfrm>
              <a:off x="81610" y="6126164"/>
              <a:ext cx="676999" cy="65368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lgn="ctr">
                <a:buFont typeface="Arial" panose="020B0604020202020204" pitchFamily="34" charset="0"/>
                <a:buChar char="•"/>
              </a:pPr>
              <a:endParaRPr lang="en-US">
                <a:latin typeface="Franklin Gothic Book" panose="020B0503020102020204" pitchFamily="34" charset="0"/>
              </a:endParaRPr>
            </a:p>
          </p:txBody>
        </p:sp>
        <p:pic>
          <p:nvPicPr>
            <p:cNvPr id="25" name="Graphic 24">
              <a:extLst>
                <a:ext uri="{FF2B5EF4-FFF2-40B4-BE49-F238E27FC236}">
                  <a16:creationId xmlns:a16="http://schemas.microsoft.com/office/drawing/2014/main" id="{3F27DEAC-78F1-C64A-B2B1-34D0A777A1B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1610" y="6116160"/>
              <a:ext cx="668247" cy="668247"/>
            </a:xfrm>
            <a:prstGeom prst="rect">
              <a:avLst/>
            </a:prstGeom>
          </p:spPr>
        </p:pic>
      </p:grpSp>
      <p:sp>
        <p:nvSpPr>
          <p:cNvPr id="6" name="Rectangle 5">
            <a:extLst>
              <a:ext uri="{FF2B5EF4-FFF2-40B4-BE49-F238E27FC236}">
                <a16:creationId xmlns:a16="http://schemas.microsoft.com/office/drawing/2014/main" id="{F1CF8E80-6376-93EA-031F-BB24FBE9C64D}"/>
              </a:ext>
            </a:extLst>
          </p:cNvPr>
          <p:cNvSpPr/>
          <p:nvPr userDrawn="1"/>
        </p:nvSpPr>
        <p:spPr>
          <a:xfrm>
            <a:off x="532809" y="6608394"/>
            <a:ext cx="1340432" cy="169277"/>
          </a:xfrm>
          <a:prstGeom prst="rect">
            <a:avLst/>
          </a:prstGeom>
        </p:spPr>
        <p:txBody>
          <a:bodyPr wrap="none">
            <a:spAutoFit/>
          </a:bodyPr>
          <a:lstStyle/>
          <a:p>
            <a:r>
              <a:rPr lang="en-GB" sz="500">
                <a:solidFill>
                  <a:schemeClr val="tx1"/>
                </a:solidFill>
                <a:effectLst/>
                <a:latin typeface="Franklin Gothic Book" panose="020B0503020102020204" pitchFamily="34" charset="0"/>
                <a:ea typeface="Times New Roman" panose="02020603050405020304" pitchFamily="18" charset="0"/>
                <a:cs typeface="Arial" panose="020B0604020202020204" pitchFamily="34" charset="0"/>
              </a:rPr>
              <a:t>© 2024 Payment Systems Europe Limited </a:t>
            </a:r>
            <a:endParaRPr lang="en-GB" sz="1200">
              <a:solidFill>
                <a:schemeClr val="tx1"/>
              </a:solidFill>
              <a:latin typeface="Franklin Gothic Book" panose="020B0503020102020204" pitchFamily="34" charset="0"/>
            </a:endParaRPr>
          </a:p>
        </p:txBody>
      </p:sp>
      <p:sp>
        <p:nvSpPr>
          <p:cNvPr id="8" name="Text Placeholder 7">
            <a:extLst>
              <a:ext uri="{FF2B5EF4-FFF2-40B4-BE49-F238E27FC236}">
                <a16:creationId xmlns:a16="http://schemas.microsoft.com/office/drawing/2014/main" id="{FB101207-A36E-3D6F-96A2-DFC75B457262}"/>
              </a:ext>
            </a:extLst>
          </p:cNvPr>
          <p:cNvSpPr>
            <a:spLocks noGrp="1"/>
          </p:cNvSpPr>
          <p:nvPr>
            <p:ph type="body" sz="quarter" idx="10"/>
          </p:nvPr>
        </p:nvSpPr>
        <p:spPr>
          <a:xfrm>
            <a:off x="721535" y="1706908"/>
            <a:ext cx="10461871" cy="4607451"/>
          </a:xfrm>
          <a:prstGeom prst="rect">
            <a:avLst/>
          </a:prstGeom>
        </p:spPr>
        <p:txBody>
          <a:bodyPr/>
          <a:lstStyle>
            <a:lvl1pPr>
              <a:lnSpc>
                <a:spcPct val="100000"/>
              </a:lnSpc>
              <a:spcAft>
                <a:spcPts val="300"/>
              </a:spcAft>
              <a:defRPr sz="2000">
                <a:solidFill>
                  <a:schemeClr val="accent4">
                    <a:lumMod val="50000"/>
                  </a:schemeClr>
                </a:solidFill>
                <a:latin typeface="Franklin Gothic Book" panose="020B0503020102020204" pitchFamily="34" charset="0"/>
              </a:defRPr>
            </a:lvl1pPr>
            <a:lvl2pPr>
              <a:lnSpc>
                <a:spcPct val="100000"/>
              </a:lnSpc>
              <a:spcAft>
                <a:spcPts val="300"/>
              </a:spcAft>
              <a:buClr>
                <a:schemeClr val="accent2"/>
              </a:buClr>
              <a:defRPr sz="1800">
                <a:solidFill>
                  <a:schemeClr val="tx2"/>
                </a:solidFill>
                <a:latin typeface="Franklin Gothic Book" panose="020B0503020102020204" pitchFamily="34" charset="0"/>
              </a:defRPr>
            </a:lvl2pPr>
            <a:lvl3pPr marL="1143000" indent="-228600">
              <a:lnSpc>
                <a:spcPct val="100000"/>
              </a:lnSpc>
              <a:spcAft>
                <a:spcPts val="300"/>
              </a:spcAft>
              <a:defRPr lang="en-US" sz="1400" kern="1200">
                <a:solidFill>
                  <a:schemeClr val="accent2"/>
                </a:solidFill>
                <a:latin typeface="Franklin Gothic Book" panose="020B0503020102020204" pitchFamily="34" charset="0"/>
                <a:ea typeface="+mn-ea"/>
                <a:cs typeface="+mn-cs"/>
              </a:defRPr>
            </a:lvl3pPr>
            <a:lvl4pPr>
              <a:lnSpc>
                <a:spcPct val="100000"/>
              </a:lnSpc>
              <a:spcAft>
                <a:spcPts val="300"/>
              </a:spcAft>
              <a:defRPr sz="1400">
                <a:latin typeface="Franklin Gothic Book" panose="020B0503020102020204" pitchFamily="34" charset="0"/>
              </a:defRPr>
            </a:lvl4pPr>
            <a:lvl5pPr>
              <a:lnSpc>
                <a:spcPct val="100000"/>
              </a:lnSpc>
              <a:spcAft>
                <a:spcPts val="300"/>
              </a:spcAft>
              <a:defRPr sz="1400">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2">
            <a:extLst>
              <a:ext uri="{FF2B5EF4-FFF2-40B4-BE49-F238E27FC236}">
                <a16:creationId xmlns:a16="http://schemas.microsoft.com/office/drawing/2014/main" id="{2B4771D6-A5AA-ECA8-AE3C-9ED2A16F7D83}"/>
              </a:ext>
            </a:extLst>
          </p:cNvPr>
          <p:cNvSpPr>
            <a:spLocks noGrp="1"/>
          </p:cNvSpPr>
          <p:nvPr>
            <p:ph type="body" sz="quarter" idx="11"/>
          </p:nvPr>
        </p:nvSpPr>
        <p:spPr>
          <a:xfrm>
            <a:off x="721535" y="930625"/>
            <a:ext cx="10461871" cy="565150"/>
          </a:xfrm>
          <a:prstGeom prst="rect">
            <a:avLst/>
          </a:prstGeom>
        </p:spPr>
        <p:txBody>
          <a:bodyPr vert="horz" lIns="91440" tIns="45720" rIns="91440" bIns="45720" rtlCol="0" anchor="t">
            <a:noAutofit/>
          </a:bodyPr>
          <a:lstStyle>
            <a:lvl1pPr>
              <a:lnSpc>
                <a:spcPct val="100000"/>
              </a:lnSpc>
              <a:defRPr lang="en-US" sz="2000" smtClean="0">
                <a:solidFill>
                  <a:schemeClr val="tx2"/>
                </a:solidFill>
                <a:latin typeface="Franklin Gothic Book" panose="020B0503020102020204" pitchFamily="34" charset="0"/>
                <a:ea typeface="+mj-ea"/>
                <a:cs typeface="+mj-cs"/>
              </a:defRPr>
            </a:lvl1pPr>
            <a:lvl2pPr>
              <a:defRPr lang="en-US" smtClean="0"/>
            </a:lvl2pPr>
            <a:lvl3pPr>
              <a:defRPr lang="en-US" smtClean="0"/>
            </a:lvl3pPr>
            <a:lvl4pPr>
              <a:defRPr lang="en-US" smtClean="0"/>
            </a:lvl4pPr>
            <a:lvl5pPr>
              <a:defRPr lang="en-GB"/>
            </a:lvl5pPr>
          </a:lstStyle>
          <a:p>
            <a:pPr lvl="0">
              <a:spcBef>
                <a:spcPct val="0"/>
              </a:spcBef>
            </a:pPr>
            <a:r>
              <a:rPr lang="en-US"/>
              <a:t>Click to edit Master text styles</a:t>
            </a:r>
          </a:p>
        </p:txBody>
      </p:sp>
      <p:sp>
        <p:nvSpPr>
          <p:cNvPr id="15" name="Slide Number Placeholder 5">
            <a:extLst>
              <a:ext uri="{FF2B5EF4-FFF2-40B4-BE49-F238E27FC236}">
                <a16:creationId xmlns:a16="http://schemas.microsoft.com/office/drawing/2014/main" id="{42C3C5BA-5071-8A3B-6FFE-A6CE2D51C1A8}"/>
              </a:ext>
            </a:extLst>
          </p:cNvPr>
          <p:cNvSpPr>
            <a:spLocks noGrp="1"/>
          </p:cNvSpPr>
          <p:nvPr>
            <p:ph type="sldNum" sz="quarter" idx="4"/>
          </p:nvPr>
        </p:nvSpPr>
        <p:spPr>
          <a:xfrm>
            <a:off x="11617743" y="6459364"/>
            <a:ext cx="526773" cy="365125"/>
          </a:xfrm>
          <a:prstGeom prst="rect">
            <a:avLst/>
          </a:prstGeom>
        </p:spPr>
        <p:txBody>
          <a:bodyPr vert="horz" lIns="91440" tIns="45720" rIns="91440" bIns="45720" rtlCol="0" anchor="ctr"/>
          <a:lstStyle>
            <a:lvl1pPr algn="ctr">
              <a:defRPr sz="1000">
                <a:solidFill>
                  <a:schemeClr val="bg1"/>
                </a:solidFill>
                <a:latin typeface="Franklin Gothic Book" panose="020B0503020102020204" pitchFamily="34" charset="0"/>
              </a:defRPr>
            </a:lvl1pPr>
          </a:lstStyle>
          <a:p>
            <a:fld id="{E399013F-DCA0-604C-9329-54DDD43298F2}" type="slidenum">
              <a:rPr lang="en-US" smtClean="0">
                <a:cs typeface="Franklin Gothic Book"/>
              </a:rPr>
              <a:pPr/>
              <a:t>‹#›</a:t>
            </a:fld>
            <a:r>
              <a:rPr lang="en-US"/>
              <a:t>  </a:t>
            </a:r>
          </a:p>
        </p:txBody>
      </p:sp>
      <p:grpSp>
        <p:nvGrpSpPr>
          <p:cNvPr id="12" name="Group 11">
            <a:extLst>
              <a:ext uri="{FF2B5EF4-FFF2-40B4-BE49-F238E27FC236}">
                <a16:creationId xmlns:a16="http://schemas.microsoft.com/office/drawing/2014/main" id="{6DB14AA8-27E9-C536-4F17-3B6A02E8BBB7}"/>
              </a:ext>
            </a:extLst>
          </p:cNvPr>
          <p:cNvGrpSpPr/>
          <p:nvPr userDrawn="1"/>
        </p:nvGrpSpPr>
        <p:grpSpPr>
          <a:xfrm>
            <a:off x="0" y="0"/>
            <a:ext cx="696468" cy="4558567"/>
            <a:chOff x="0" y="0"/>
            <a:chExt cx="696468" cy="4558567"/>
          </a:xfrm>
        </p:grpSpPr>
        <p:pic>
          <p:nvPicPr>
            <p:cNvPr id="10" name="Picture 9">
              <a:extLst>
                <a:ext uri="{FF2B5EF4-FFF2-40B4-BE49-F238E27FC236}">
                  <a16:creationId xmlns:a16="http://schemas.microsoft.com/office/drawing/2014/main" id="{14DF3BD2-3723-B8E3-4F27-720AF0B19E74}"/>
                </a:ext>
              </a:extLst>
            </p:cNvPr>
            <p:cNvPicPr>
              <a:picLocks noChangeAspect="1"/>
            </p:cNvPicPr>
            <p:nvPr userDrawn="1"/>
          </p:nvPicPr>
          <p:blipFill rotWithShape="1">
            <a:blip r:embed="rId5">
              <a:extLst>
                <a:ext uri="{28A0092B-C50C-407E-A947-70E740481C1C}">
                  <a14:useLocalDpi xmlns:a14="http://schemas.microsoft.com/office/drawing/2010/main"/>
                </a:ext>
              </a:extLst>
            </a:blip>
            <a:srcRect t="50000"/>
            <a:stretch/>
          </p:blipFill>
          <p:spPr>
            <a:xfrm>
              <a:off x="0" y="4217191"/>
              <a:ext cx="696468" cy="341376"/>
            </a:xfrm>
            <a:prstGeom prst="rect">
              <a:avLst/>
            </a:prstGeom>
          </p:spPr>
        </p:pic>
        <p:sp>
          <p:nvSpPr>
            <p:cNvPr id="4" name="Rectangle 3">
              <a:extLst>
                <a:ext uri="{FF2B5EF4-FFF2-40B4-BE49-F238E27FC236}">
                  <a16:creationId xmlns:a16="http://schemas.microsoft.com/office/drawing/2014/main" id="{66EB49A4-61BD-7624-4BF0-93A81B0DC181}"/>
                </a:ext>
              </a:extLst>
            </p:cNvPr>
            <p:cNvSpPr/>
            <p:nvPr/>
          </p:nvSpPr>
          <p:spPr>
            <a:xfrm>
              <a:off x="0" y="0"/>
              <a:ext cx="696308" cy="4216400"/>
            </a:xfrm>
            <a:prstGeom prst="rect">
              <a:avLst/>
            </a:prstGeom>
            <a:solidFill>
              <a:schemeClr val="tx2">
                <a:alpha val="6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lgn="ctr">
                <a:buFont typeface="Arial" panose="020B0604020202020204" pitchFamily="34" charset="0"/>
                <a:buChar char="•"/>
              </a:pPr>
              <a:endParaRPr lang="en-US">
                <a:latin typeface="Franklin Gothic Book" panose="020B0503020102020204" pitchFamily="34" charset="0"/>
              </a:endParaRPr>
            </a:p>
          </p:txBody>
        </p:sp>
      </p:grpSp>
      <p:pic>
        <p:nvPicPr>
          <p:cNvPr id="9" name="Picture 8">
            <a:extLst>
              <a:ext uri="{FF2B5EF4-FFF2-40B4-BE49-F238E27FC236}">
                <a16:creationId xmlns:a16="http://schemas.microsoft.com/office/drawing/2014/main" id="{FC60AC18-3C9E-156C-9F65-4FE21329775B}"/>
              </a:ext>
            </a:extLst>
          </p:cNvPr>
          <p:cNvPicPr>
            <a:picLocks noChangeAspect="1"/>
          </p:cNvPicPr>
          <p:nvPr userDrawn="1"/>
        </p:nvPicPr>
        <p:blipFill rotWithShape="1">
          <a:blip r:embed="rId6">
            <a:alphaModFix amt="70000"/>
            <a:extLst>
              <a:ext uri="{28A0092B-C50C-407E-A947-70E740481C1C}">
                <a14:useLocalDpi xmlns:a14="http://schemas.microsoft.com/office/drawing/2010/main"/>
              </a:ext>
            </a:extLst>
          </a:blip>
          <a:srcRect l="31287"/>
          <a:stretch/>
        </p:blipFill>
        <p:spPr>
          <a:xfrm>
            <a:off x="-1" y="4389238"/>
            <a:ext cx="525683" cy="1527048"/>
          </a:xfrm>
          <a:prstGeom prst="rect">
            <a:avLst/>
          </a:prstGeom>
        </p:spPr>
      </p:pic>
      <p:sp>
        <p:nvSpPr>
          <p:cNvPr id="11" name="Rectangle 10">
            <a:extLst>
              <a:ext uri="{FF2B5EF4-FFF2-40B4-BE49-F238E27FC236}">
                <a16:creationId xmlns:a16="http://schemas.microsoft.com/office/drawing/2014/main" id="{FCBD5E00-050B-25D1-F3E7-BE30B2154A47}"/>
              </a:ext>
            </a:extLst>
          </p:cNvPr>
          <p:cNvSpPr/>
          <p:nvPr userDrawn="1"/>
        </p:nvSpPr>
        <p:spPr>
          <a:xfrm>
            <a:off x="11325138" y="2801923"/>
            <a:ext cx="526773" cy="687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Book" panose="020B0503020102020204" pitchFamily="34" charset="0"/>
            </a:endParaRPr>
          </a:p>
        </p:txBody>
      </p:sp>
    </p:spTree>
    <p:extLst>
      <p:ext uri="{BB962C8B-B14F-4D97-AF65-F5344CB8AC3E}">
        <p14:creationId xmlns:p14="http://schemas.microsoft.com/office/powerpoint/2010/main" val="4276376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Full Slide - No Text Box">
    <p:spTree>
      <p:nvGrpSpPr>
        <p:cNvPr id="1" name=""/>
        <p:cNvGrpSpPr/>
        <p:nvPr/>
      </p:nvGrpSpPr>
      <p:grpSpPr>
        <a:xfrm>
          <a:off x="0" y="0"/>
          <a:ext cx="0" cy="0"/>
          <a:chOff x="0" y="0"/>
          <a:chExt cx="0" cy="0"/>
        </a:xfrm>
      </p:grpSpPr>
      <p:sp>
        <p:nvSpPr>
          <p:cNvPr id="26" name="Triangle 25">
            <a:extLst>
              <a:ext uri="{FF2B5EF4-FFF2-40B4-BE49-F238E27FC236}">
                <a16:creationId xmlns:a16="http://schemas.microsoft.com/office/drawing/2014/main" id="{0E41659C-0F91-6A4F-B2C6-02C1BD1E35A7}"/>
              </a:ext>
            </a:extLst>
          </p:cNvPr>
          <p:cNvSpPr/>
          <p:nvPr/>
        </p:nvSpPr>
        <p:spPr>
          <a:xfrm>
            <a:off x="11707342" y="6453962"/>
            <a:ext cx="339179" cy="292396"/>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lgn="ctr">
              <a:buFont typeface="Arial" panose="020B0604020202020204" pitchFamily="34" charset="0"/>
              <a:buChar char="•"/>
            </a:pPr>
            <a:endParaRPr lang="en-US"/>
          </a:p>
        </p:txBody>
      </p:sp>
      <p:sp>
        <p:nvSpPr>
          <p:cNvPr id="2" name="Title 1"/>
          <p:cNvSpPr>
            <a:spLocks noGrp="1"/>
          </p:cNvSpPr>
          <p:nvPr>
            <p:ph type="title"/>
          </p:nvPr>
        </p:nvSpPr>
        <p:spPr>
          <a:xfrm>
            <a:off x="129326" y="337559"/>
            <a:ext cx="11808208" cy="562285"/>
          </a:xfrm>
          <a:prstGeom prst="rect">
            <a:avLst/>
          </a:prstGeom>
        </p:spPr>
        <p:txBody>
          <a:bodyPr vert="horz" lIns="91440" tIns="45720" rIns="91440" bIns="45720" rtlCol="0" anchor="t">
            <a:noAutofit/>
          </a:bodyPr>
          <a:lstStyle>
            <a:lvl1pPr>
              <a:defRPr lang="en-GB" sz="3200">
                <a:solidFill>
                  <a:schemeClr val="accent4">
                    <a:lumMod val="50000"/>
                  </a:schemeClr>
                </a:solidFill>
              </a:defRPr>
            </a:lvl1pPr>
          </a:lstStyle>
          <a:p>
            <a:pPr lvl="0"/>
            <a:r>
              <a:rPr lang="en-US"/>
              <a:t>Click to edit Master title style</a:t>
            </a:r>
            <a:endParaRPr lang="en-GB"/>
          </a:p>
        </p:txBody>
      </p:sp>
      <p:grpSp>
        <p:nvGrpSpPr>
          <p:cNvPr id="20" name="Group 19">
            <a:extLst>
              <a:ext uri="{FF2B5EF4-FFF2-40B4-BE49-F238E27FC236}">
                <a16:creationId xmlns:a16="http://schemas.microsoft.com/office/drawing/2014/main" id="{DB6B54CE-64FD-D04F-A627-5B51C5693FEF}"/>
              </a:ext>
            </a:extLst>
          </p:cNvPr>
          <p:cNvGrpSpPr/>
          <p:nvPr/>
        </p:nvGrpSpPr>
        <p:grpSpPr>
          <a:xfrm>
            <a:off x="129326" y="6314360"/>
            <a:ext cx="437656" cy="431998"/>
            <a:chOff x="81610" y="6116160"/>
            <a:chExt cx="676999" cy="668247"/>
          </a:xfrm>
        </p:grpSpPr>
        <p:sp>
          <p:nvSpPr>
            <p:cNvPr id="21" name="Oval 20">
              <a:extLst>
                <a:ext uri="{FF2B5EF4-FFF2-40B4-BE49-F238E27FC236}">
                  <a16:creationId xmlns:a16="http://schemas.microsoft.com/office/drawing/2014/main" id="{5E1C8561-8F06-574C-B3ED-F8F8108955F4}"/>
                </a:ext>
              </a:extLst>
            </p:cNvPr>
            <p:cNvSpPr/>
            <p:nvPr/>
          </p:nvSpPr>
          <p:spPr>
            <a:xfrm>
              <a:off x="81610" y="6126164"/>
              <a:ext cx="676999" cy="65368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lgn="ctr">
                <a:buFont typeface="Arial" panose="020B0604020202020204" pitchFamily="34" charset="0"/>
                <a:buChar char="•"/>
              </a:pPr>
              <a:endParaRPr lang="en-US"/>
            </a:p>
          </p:txBody>
        </p:sp>
        <p:pic>
          <p:nvPicPr>
            <p:cNvPr id="22" name="Graphic 21">
              <a:extLst>
                <a:ext uri="{FF2B5EF4-FFF2-40B4-BE49-F238E27FC236}">
                  <a16:creationId xmlns:a16="http://schemas.microsoft.com/office/drawing/2014/main" id="{2B637CF1-627E-B84F-A601-1E2105EE17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610" y="6116160"/>
              <a:ext cx="668247" cy="668247"/>
            </a:xfrm>
            <a:prstGeom prst="rect">
              <a:avLst/>
            </a:prstGeom>
          </p:spPr>
        </p:pic>
      </p:grpSp>
      <p:sp>
        <p:nvSpPr>
          <p:cNvPr id="27" name="Slide Number Placeholder 5">
            <a:extLst>
              <a:ext uri="{FF2B5EF4-FFF2-40B4-BE49-F238E27FC236}">
                <a16:creationId xmlns:a16="http://schemas.microsoft.com/office/drawing/2014/main" id="{469422A6-95AF-9B4A-AE9C-CF3A048E7E0C}"/>
              </a:ext>
            </a:extLst>
          </p:cNvPr>
          <p:cNvSpPr>
            <a:spLocks noGrp="1"/>
          </p:cNvSpPr>
          <p:nvPr>
            <p:ph type="sldNum" sz="quarter" idx="4"/>
          </p:nvPr>
        </p:nvSpPr>
        <p:spPr>
          <a:xfrm>
            <a:off x="11617743" y="6459364"/>
            <a:ext cx="526773" cy="365125"/>
          </a:xfrm>
          <a:prstGeom prst="rect">
            <a:avLst/>
          </a:prstGeom>
        </p:spPr>
        <p:txBody>
          <a:bodyPr vert="horz" lIns="91440" tIns="45720" rIns="91440" bIns="45720" rtlCol="0" anchor="ctr"/>
          <a:lstStyle>
            <a:lvl1pPr algn="ctr">
              <a:defRPr sz="1000">
                <a:solidFill>
                  <a:schemeClr val="bg1"/>
                </a:solidFill>
                <a:latin typeface="+mn-lt"/>
              </a:defRPr>
            </a:lvl1pPr>
          </a:lstStyle>
          <a:p>
            <a:fld id="{E399013F-DCA0-604C-9329-54DDD43298F2}" type="slidenum">
              <a:rPr lang="en-US" smtClean="0">
                <a:cs typeface="Franklin Gothic Book"/>
              </a:rPr>
              <a:pPr/>
              <a:t>‹#›</a:t>
            </a:fld>
            <a:r>
              <a:rPr lang="en-US"/>
              <a:t>  </a:t>
            </a:r>
          </a:p>
        </p:txBody>
      </p:sp>
      <p:sp>
        <p:nvSpPr>
          <p:cNvPr id="5" name="Rectangle 4">
            <a:extLst>
              <a:ext uri="{FF2B5EF4-FFF2-40B4-BE49-F238E27FC236}">
                <a16:creationId xmlns:a16="http://schemas.microsoft.com/office/drawing/2014/main" id="{7C049590-1FCA-3F61-F0D8-8EC31DE1150F}"/>
              </a:ext>
            </a:extLst>
          </p:cNvPr>
          <p:cNvSpPr/>
          <p:nvPr/>
        </p:nvSpPr>
        <p:spPr>
          <a:xfrm>
            <a:off x="532809" y="6608394"/>
            <a:ext cx="1340432" cy="169277"/>
          </a:xfrm>
          <a:prstGeom prst="rect">
            <a:avLst/>
          </a:prstGeom>
        </p:spPr>
        <p:txBody>
          <a:bodyPr wrap="none">
            <a:spAutoFit/>
          </a:bodyPr>
          <a:lstStyle/>
          <a:p>
            <a:r>
              <a:rPr lang="en-GB" sz="500">
                <a:solidFill>
                  <a:schemeClr val="tx1"/>
                </a:solidFill>
                <a:effectLst/>
                <a:latin typeface="Franklin Gothic Book" panose="020B0503020102020204" pitchFamily="34" charset="0"/>
                <a:ea typeface="Times New Roman" panose="02020603050405020304" pitchFamily="18" charset="0"/>
                <a:cs typeface="Arial" panose="020B0604020202020204" pitchFamily="34" charset="0"/>
              </a:rPr>
              <a:t>© 2023 Payment Systems Europe Limited </a:t>
            </a:r>
            <a:endParaRPr lang="en-GB" sz="1200">
              <a:solidFill>
                <a:schemeClr val="tx1"/>
              </a:solidFill>
            </a:endParaRPr>
          </a:p>
        </p:txBody>
      </p:sp>
      <p:sp>
        <p:nvSpPr>
          <p:cNvPr id="7" name="Text Placeholder 6">
            <a:extLst>
              <a:ext uri="{FF2B5EF4-FFF2-40B4-BE49-F238E27FC236}">
                <a16:creationId xmlns:a16="http://schemas.microsoft.com/office/drawing/2014/main" id="{138B3192-FA5B-FDD4-EE21-7AC42AAE0BE4}"/>
              </a:ext>
            </a:extLst>
          </p:cNvPr>
          <p:cNvSpPr>
            <a:spLocks noGrp="1"/>
          </p:cNvSpPr>
          <p:nvPr>
            <p:ph type="body" sz="quarter" idx="10"/>
          </p:nvPr>
        </p:nvSpPr>
        <p:spPr>
          <a:xfrm>
            <a:off x="128588" y="938206"/>
            <a:ext cx="11809412" cy="730250"/>
          </a:xfrm>
          <a:prstGeom prst="rect">
            <a:avLst/>
          </a:prstGeom>
        </p:spPr>
        <p:txBody>
          <a:bodyPr vert="horz" lIns="91440" tIns="45720" rIns="91440" bIns="45720" rtlCol="0" anchor="t">
            <a:noAutofit/>
          </a:bodyPr>
          <a:lstStyle>
            <a:lvl1pPr>
              <a:lnSpc>
                <a:spcPct val="100000"/>
              </a:lnSpc>
              <a:defRPr lang="en-US" sz="2000" dirty="0" smtClean="0">
                <a:ea typeface="+mj-ea"/>
                <a:cs typeface="+mj-cs"/>
              </a:defRPr>
            </a:lvl1pPr>
          </a:lstStyle>
          <a:p>
            <a:pPr lvl="0">
              <a:spcBef>
                <a:spcPct val="0"/>
              </a:spcBef>
            </a:pPr>
            <a:r>
              <a:rPr lang="en-US"/>
              <a:t>Click to edit Master text styles</a:t>
            </a:r>
          </a:p>
        </p:txBody>
      </p:sp>
      <p:pic>
        <p:nvPicPr>
          <p:cNvPr id="3" name="Picture 2">
            <a:extLst>
              <a:ext uri="{FF2B5EF4-FFF2-40B4-BE49-F238E27FC236}">
                <a16:creationId xmlns:a16="http://schemas.microsoft.com/office/drawing/2014/main" id="{A5E65B4D-C412-9EC1-E634-D326C71327AD}"/>
              </a:ext>
            </a:extLst>
          </p:cNvPr>
          <p:cNvPicPr>
            <a:picLocks noChangeAspect="1"/>
          </p:cNvPicPr>
          <p:nvPr/>
        </p:nvPicPr>
        <p:blipFill rotWithShape="1">
          <a:blip r:embed="rId4">
            <a:alphaModFix amt="70000"/>
            <a:extLst>
              <a:ext uri="{28A0092B-C50C-407E-A947-70E740481C1C}">
                <a14:useLocalDpi xmlns:a14="http://schemas.microsoft.com/office/drawing/2010/main"/>
              </a:ext>
            </a:extLst>
          </a:blip>
          <a:srcRect l="31287"/>
          <a:stretch/>
        </p:blipFill>
        <p:spPr>
          <a:xfrm flipH="1">
            <a:off x="11664165" y="539807"/>
            <a:ext cx="525683" cy="1527048"/>
          </a:xfrm>
          <a:prstGeom prst="rect">
            <a:avLst/>
          </a:prstGeom>
        </p:spPr>
      </p:pic>
      <p:pic>
        <p:nvPicPr>
          <p:cNvPr id="4" name="Picture 3">
            <a:extLst>
              <a:ext uri="{FF2B5EF4-FFF2-40B4-BE49-F238E27FC236}">
                <a16:creationId xmlns:a16="http://schemas.microsoft.com/office/drawing/2014/main" id="{88A49220-E329-6126-35B9-8C836EA5929C}"/>
              </a:ext>
            </a:extLst>
          </p:cNvPr>
          <p:cNvPicPr>
            <a:picLocks noChangeAspect="1"/>
          </p:cNvPicPr>
          <p:nvPr/>
        </p:nvPicPr>
        <p:blipFill rotWithShape="1">
          <a:blip r:embed="rId5">
            <a:alphaModFix amt="50000"/>
            <a:extLst>
              <a:ext uri="{28A0092B-C50C-407E-A947-70E740481C1C}">
                <a14:useLocalDpi xmlns:a14="http://schemas.microsoft.com/office/drawing/2010/main"/>
              </a:ext>
            </a:extLst>
          </a:blip>
          <a:srcRect l="39794" r="26877" b="86866"/>
          <a:stretch/>
        </p:blipFill>
        <p:spPr>
          <a:xfrm rot="16200000">
            <a:off x="11703428" y="-93481"/>
            <a:ext cx="465703" cy="653850"/>
          </a:xfrm>
          <a:prstGeom prst="rect">
            <a:avLst/>
          </a:prstGeom>
        </p:spPr>
      </p:pic>
      <p:sp>
        <p:nvSpPr>
          <p:cNvPr id="6" name="Triangle 25">
            <a:extLst>
              <a:ext uri="{FF2B5EF4-FFF2-40B4-BE49-F238E27FC236}">
                <a16:creationId xmlns:a16="http://schemas.microsoft.com/office/drawing/2014/main" id="{DBFE4109-F7B7-5E06-BA4B-0016D10FE03E}"/>
              </a:ext>
            </a:extLst>
          </p:cNvPr>
          <p:cNvSpPr/>
          <p:nvPr userDrawn="1"/>
        </p:nvSpPr>
        <p:spPr>
          <a:xfrm>
            <a:off x="11707342" y="6453962"/>
            <a:ext cx="339179" cy="292396"/>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lgn="ctr">
              <a:buFont typeface="Arial" panose="020B0604020202020204" pitchFamily="34" charset="0"/>
              <a:buChar char="•"/>
            </a:pPr>
            <a:endParaRPr lang="en-US"/>
          </a:p>
        </p:txBody>
      </p:sp>
      <p:grpSp>
        <p:nvGrpSpPr>
          <p:cNvPr id="8" name="Group 7">
            <a:extLst>
              <a:ext uri="{FF2B5EF4-FFF2-40B4-BE49-F238E27FC236}">
                <a16:creationId xmlns:a16="http://schemas.microsoft.com/office/drawing/2014/main" id="{CB1F4B4F-8A20-E798-7A13-57A2A7620A95}"/>
              </a:ext>
            </a:extLst>
          </p:cNvPr>
          <p:cNvGrpSpPr/>
          <p:nvPr userDrawn="1"/>
        </p:nvGrpSpPr>
        <p:grpSpPr>
          <a:xfrm>
            <a:off x="129326" y="6314360"/>
            <a:ext cx="437656" cy="431998"/>
            <a:chOff x="81610" y="6116160"/>
            <a:chExt cx="676999" cy="668247"/>
          </a:xfrm>
        </p:grpSpPr>
        <p:sp>
          <p:nvSpPr>
            <p:cNvPr id="9" name="Oval 8">
              <a:extLst>
                <a:ext uri="{FF2B5EF4-FFF2-40B4-BE49-F238E27FC236}">
                  <a16:creationId xmlns:a16="http://schemas.microsoft.com/office/drawing/2014/main" id="{A09B2353-D0DD-6BE1-40EA-B653D168E8C2}"/>
                </a:ext>
              </a:extLst>
            </p:cNvPr>
            <p:cNvSpPr/>
            <p:nvPr userDrawn="1"/>
          </p:nvSpPr>
          <p:spPr>
            <a:xfrm>
              <a:off x="81610" y="6126164"/>
              <a:ext cx="676999" cy="65368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lgn="ctr">
                <a:buFont typeface="Arial" panose="020B0604020202020204" pitchFamily="34" charset="0"/>
                <a:buChar char="•"/>
              </a:pPr>
              <a:endParaRPr lang="en-US"/>
            </a:p>
          </p:txBody>
        </p:sp>
        <p:pic>
          <p:nvPicPr>
            <p:cNvPr id="10" name="Graphic 9">
              <a:extLst>
                <a:ext uri="{FF2B5EF4-FFF2-40B4-BE49-F238E27FC236}">
                  <a16:creationId xmlns:a16="http://schemas.microsoft.com/office/drawing/2014/main" id="{150D115D-930F-33BD-29F6-42E18A43F6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610" y="6116160"/>
              <a:ext cx="668247" cy="668247"/>
            </a:xfrm>
            <a:prstGeom prst="rect">
              <a:avLst/>
            </a:prstGeom>
          </p:spPr>
        </p:pic>
      </p:grpSp>
      <p:sp>
        <p:nvSpPr>
          <p:cNvPr id="11" name="Rectangle 10">
            <a:extLst>
              <a:ext uri="{FF2B5EF4-FFF2-40B4-BE49-F238E27FC236}">
                <a16:creationId xmlns:a16="http://schemas.microsoft.com/office/drawing/2014/main" id="{A9378222-D9A3-278F-CE7C-36CACF191EFD}"/>
              </a:ext>
            </a:extLst>
          </p:cNvPr>
          <p:cNvSpPr/>
          <p:nvPr userDrawn="1"/>
        </p:nvSpPr>
        <p:spPr>
          <a:xfrm>
            <a:off x="532809" y="6608394"/>
            <a:ext cx="1340432" cy="169277"/>
          </a:xfrm>
          <a:prstGeom prst="rect">
            <a:avLst/>
          </a:prstGeom>
        </p:spPr>
        <p:txBody>
          <a:bodyPr wrap="none">
            <a:spAutoFit/>
          </a:bodyPr>
          <a:lstStyle/>
          <a:p>
            <a:r>
              <a:rPr lang="en-GB" sz="500">
                <a:solidFill>
                  <a:schemeClr val="tx1"/>
                </a:solidFill>
                <a:effectLst/>
                <a:latin typeface="Franklin Gothic Book" panose="020B0503020102020204" pitchFamily="34" charset="0"/>
                <a:ea typeface="Times New Roman" panose="02020603050405020304" pitchFamily="18" charset="0"/>
                <a:cs typeface="Arial" panose="020B0604020202020204" pitchFamily="34" charset="0"/>
              </a:rPr>
              <a:t>© 2024 Payment Systems Europe Limited </a:t>
            </a:r>
            <a:endParaRPr lang="en-GB" sz="1200">
              <a:solidFill>
                <a:schemeClr val="tx1"/>
              </a:solidFill>
            </a:endParaRPr>
          </a:p>
        </p:txBody>
      </p:sp>
      <p:pic>
        <p:nvPicPr>
          <p:cNvPr id="12" name="Picture 11">
            <a:extLst>
              <a:ext uri="{FF2B5EF4-FFF2-40B4-BE49-F238E27FC236}">
                <a16:creationId xmlns:a16="http://schemas.microsoft.com/office/drawing/2014/main" id="{C8993F1A-E415-29D0-D32B-124E98E52805}"/>
              </a:ext>
            </a:extLst>
          </p:cNvPr>
          <p:cNvPicPr>
            <a:picLocks noChangeAspect="1"/>
          </p:cNvPicPr>
          <p:nvPr userDrawn="1"/>
        </p:nvPicPr>
        <p:blipFill rotWithShape="1">
          <a:blip r:embed="rId4">
            <a:alphaModFix amt="70000"/>
            <a:extLst>
              <a:ext uri="{28A0092B-C50C-407E-A947-70E740481C1C}">
                <a14:useLocalDpi xmlns:a14="http://schemas.microsoft.com/office/drawing/2010/main"/>
              </a:ext>
            </a:extLst>
          </a:blip>
          <a:srcRect l="31287"/>
          <a:stretch/>
        </p:blipFill>
        <p:spPr>
          <a:xfrm flipH="1">
            <a:off x="11664165" y="539807"/>
            <a:ext cx="525683" cy="1527048"/>
          </a:xfrm>
          <a:prstGeom prst="rect">
            <a:avLst/>
          </a:prstGeom>
        </p:spPr>
      </p:pic>
      <p:pic>
        <p:nvPicPr>
          <p:cNvPr id="13" name="Picture 12">
            <a:extLst>
              <a:ext uri="{FF2B5EF4-FFF2-40B4-BE49-F238E27FC236}">
                <a16:creationId xmlns:a16="http://schemas.microsoft.com/office/drawing/2014/main" id="{57E0E8C8-FF04-87C3-A14E-F63E196B1EAA}"/>
              </a:ext>
            </a:extLst>
          </p:cNvPr>
          <p:cNvPicPr>
            <a:picLocks noChangeAspect="1"/>
          </p:cNvPicPr>
          <p:nvPr userDrawn="1"/>
        </p:nvPicPr>
        <p:blipFill rotWithShape="1">
          <a:blip r:embed="rId5">
            <a:alphaModFix amt="50000"/>
            <a:extLst>
              <a:ext uri="{28A0092B-C50C-407E-A947-70E740481C1C}">
                <a14:useLocalDpi xmlns:a14="http://schemas.microsoft.com/office/drawing/2010/main"/>
              </a:ext>
            </a:extLst>
          </a:blip>
          <a:srcRect l="39794" r="26877" b="86866"/>
          <a:stretch/>
        </p:blipFill>
        <p:spPr>
          <a:xfrm rot="16200000">
            <a:off x="11703428" y="-93481"/>
            <a:ext cx="465703" cy="653850"/>
          </a:xfrm>
          <a:prstGeom prst="rect">
            <a:avLst/>
          </a:prstGeom>
        </p:spPr>
      </p:pic>
    </p:spTree>
    <p:extLst>
      <p:ext uri="{BB962C8B-B14F-4D97-AF65-F5344CB8AC3E}">
        <p14:creationId xmlns:p14="http://schemas.microsoft.com/office/powerpoint/2010/main" val="3021189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ub Title and Text">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a:xfrm>
            <a:off x="11601973" y="6449423"/>
            <a:ext cx="513649" cy="365125"/>
          </a:xfrm>
        </p:spPr>
        <p:txBody>
          <a:bodyPr/>
          <a:lstStyle>
            <a:lvl1pPr>
              <a:defRPr>
                <a:solidFill>
                  <a:schemeClr val="bg1"/>
                </a:solidFill>
              </a:defRPr>
            </a:lvl1pPr>
          </a:lstStyle>
          <a:p>
            <a:fld id="{E399013F-DCA0-604C-9329-54DDD43298F2}" type="slidenum">
              <a:rPr lang="en-US" smtClean="0">
                <a:cs typeface="Franklin Gothic Book"/>
              </a:rPr>
              <a:pPr/>
              <a:t>‹#›</a:t>
            </a:fld>
            <a:r>
              <a:rPr lang="en-US"/>
              <a:t>  </a:t>
            </a:r>
          </a:p>
        </p:txBody>
      </p:sp>
      <p:sp>
        <p:nvSpPr>
          <p:cNvPr id="3" name="Text Placeholder 2"/>
          <p:cNvSpPr>
            <a:spLocks noGrp="1"/>
          </p:cNvSpPr>
          <p:nvPr>
            <p:ph type="body" sz="quarter" idx="23"/>
          </p:nvPr>
        </p:nvSpPr>
        <p:spPr>
          <a:xfrm>
            <a:off x="343878" y="957142"/>
            <a:ext cx="11339980" cy="498475"/>
          </a:xfrm>
        </p:spPr>
        <p:txBody>
          <a:bodyPr>
            <a:noAutofit/>
          </a:bodyPr>
          <a:lstStyle>
            <a:lvl1pPr>
              <a:defRPr sz="2000">
                <a:solidFill>
                  <a:srgbClr val="5B4848"/>
                </a:solidFill>
              </a:defRPr>
            </a:lvl1pPr>
          </a:lstStyle>
          <a:p>
            <a:pPr lvl="0"/>
            <a:r>
              <a:rPr lang="en-US"/>
              <a:t>Click to edit Master text styles</a:t>
            </a:r>
          </a:p>
        </p:txBody>
      </p:sp>
      <p:sp>
        <p:nvSpPr>
          <p:cNvPr id="5" name="Content Placeholder 4"/>
          <p:cNvSpPr>
            <a:spLocks noGrp="1"/>
          </p:cNvSpPr>
          <p:nvPr>
            <p:ph sz="quarter" idx="24" hasCustomPrompt="1"/>
          </p:nvPr>
        </p:nvSpPr>
        <p:spPr>
          <a:xfrm>
            <a:off x="343876" y="1512916"/>
            <a:ext cx="11339982" cy="4696691"/>
          </a:xfrm>
        </p:spPr>
        <p:txBody>
          <a:bodyPr>
            <a:noAutofit/>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p:cNvSpPr>
            <a:spLocks noGrp="1"/>
          </p:cNvSpPr>
          <p:nvPr>
            <p:ph type="title"/>
          </p:nvPr>
        </p:nvSpPr>
        <p:spPr>
          <a:xfrm>
            <a:off x="356506" y="337559"/>
            <a:ext cx="11327351" cy="562285"/>
          </a:xfrm>
        </p:spPr>
        <p:txBody>
          <a:bodyPr>
            <a:noAutofit/>
          </a:bodyPr>
          <a:lstStyle/>
          <a:p>
            <a:r>
              <a:rPr lang="en-US"/>
              <a:t>Click to edit Master title style</a:t>
            </a:r>
            <a:endParaRPr lang="en-GB"/>
          </a:p>
        </p:txBody>
      </p:sp>
    </p:spTree>
    <p:extLst>
      <p:ext uri="{BB962C8B-B14F-4D97-AF65-F5344CB8AC3E}">
        <p14:creationId xmlns:p14="http://schemas.microsoft.com/office/powerpoint/2010/main" val="905884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519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nner &amp; Border Styl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227390-888C-416D-75EC-F0FB4096C64A}"/>
              </a:ext>
            </a:extLst>
          </p:cNvPr>
          <p:cNvPicPr>
            <a:picLocks noChangeAspect="1"/>
          </p:cNvPicPr>
          <p:nvPr userDrawn="1"/>
        </p:nvPicPr>
        <p:blipFill rotWithShape="1">
          <a:blip r:embed="rId2">
            <a:alphaModFix amt="50000"/>
            <a:extLst>
              <a:ext uri="{28A0092B-C50C-407E-A947-70E740481C1C}">
                <a14:useLocalDpi xmlns:a14="http://schemas.microsoft.com/office/drawing/2010/main"/>
              </a:ext>
            </a:extLst>
          </a:blip>
          <a:srcRect r="26877" b="16635"/>
          <a:stretch/>
        </p:blipFill>
        <p:spPr>
          <a:xfrm>
            <a:off x="10531021" y="111641"/>
            <a:ext cx="1660979" cy="6746359"/>
          </a:xfrm>
          <a:prstGeom prst="rect">
            <a:avLst/>
          </a:prstGeom>
        </p:spPr>
      </p:pic>
      <p:sp>
        <p:nvSpPr>
          <p:cNvPr id="2" name="Title 1">
            <a:extLst>
              <a:ext uri="{FF2B5EF4-FFF2-40B4-BE49-F238E27FC236}">
                <a16:creationId xmlns:a16="http://schemas.microsoft.com/office/drawing/2014/main" id="{1362FBE4-BBDD-9144-997F-88FECB356FA1}"/>
              </a:ext>
            </a:extLst>
          </p:cNvPr>
          <p:cNvSpPr>
            <a:spLocks noGrp="1"/>
          </p:cNvSpPr>
          <p:nvPr>
            <p:ph type="title"/>
          </p:nvPr>
        </p:nvSpPr>
        <p:spPr>
          <a:xfrm>
            <a:off x="721535" y="324000"/>
            <a:ext cx="10461871" cy="565200"/>
          </a:xfrm>
          <a:prstGeom prst="rect">
            <a:avLst/>
          </a:prstGeom>
        </p:spPr>
        <p:txBody>
          <a:bodyPr anchor="t"/>
          <a:lstStyle>
            <a:lvl1pPr>
              <a:defRPr sz="3200">
                <a:solidFill>
                  <a:schemeClr val="accent4">
                    <a:lumMod val="50000"/>
                  </a:schemeClr>
                </a:solidFill>
                <a:latin typeface="Franklin Gothic Book" panose="020B0503020102020204" pitchFamily="34" charset="0"/>
              </a:defRPr>
            </a:lvl1pPr>
          </a:lstStyle>
          <a:p>
            <a:r>
              <a:rPr lang="en-US"/>
              <a:t>Click to edit Master title style</a:t>
            </a:r>
          </a:p>
        </p:txBody>
      </p:sp>
      <p:sp>
        <p:nvSpPr>
          <p:cNvPr id="19" name="Triangle 18">
            <a:extLst>
              <a:ext uri="{FF2B5EF4-FFF2-40B4-BE49-F238E27FC236}">
                <a16:creationId xmlns:a16="http://schemas.microsoft.com/office/drawing/2014/main" id="{85CEBF9B-847C-E147-9D07-0B615D452F8D}"/>
              </a:ext>
            </a:extLst>
          </p:cNvPr>
          <p:cNvSpPr/>
          <p:nvPr userDrawn="1"/>
        </p:nvSpPr>
        <p:spPr>
          <a:xfrm>
            <a:off x="11707342" y="6453962"/>
            <a:ext cx="339179" cy="29239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lgn="ctr">
              <a:buFont typeface="Arial" panose="020B0604020202020204" pitchFamily="34" charset="0"/>
              <a:buChar char="•"/>
            </a:pPr>
            <a:endParaRPr lang="en-US">
              <a:latin typeface="Franklin Gothic Book" panose="020B0503020102020204" pitchFamily="34" charset="0"/>
            </a:endParaRPr>
          </a:p>
        </p:txBody>
      </p:sp>
      <p:grpSp>
        <p:nvGrpSpPr>
          <p:cNvPr id="24" name="Group 23">
            <a:extLst>
              <a:ext uri="{FF2B5EF4-FFF2-40B4-BE49-F238E27FC236}">
                <a16:creationId xmlns:a16="http://schemas.microsoft.com/office/drawing/2014/main" id="{FD2FE8D1-FA7C-BF43-9724-C7BAB7C94632}"/>
              </a:ext>
            </a:extLst>
          </p:cNvPr>
          <p:cNvGrpSpPr/>
          <p:nvPr userDrawn="1"/>
        </p:nvGrpSpPr>
        <p:grpSpPr>
          <a:xfrm>
            <a:off x="129326" y="6314360"/>
            <a:ext cx="437656" cy="431998"/>
            <a:chOff x="81610" y="6116160"/>
            <a:chExt cx="676999" cy="668247"/>
          </a:xfrm>
        </p:grpSpPr>
        <p:sp>
          <p:nvSpPr>
            <p:cNvPr id="25" name="Oval 24">
              <a:extLst>
                <a:ext uri="{FF2B5EF4-FFF2-40B4-BE49-F238E27FC236}">
                  <a16:creationId xmlns:a16="http://schemas.microsoft.com/office/drawing/2014/main" id="{C1383193-9A3B-7949-996A-146A412B22BE}"/>
                </a:ext>
              </a:extLst>
            </p:cNvPr>
            <p:cNvSpPr/>
            <p:nvPr userDrawn="1"/>
          </p:nvSpPr>
          <p:spPr>
            <a:xfrm>
              <a:off x="81610" y="6126164"/>
              <a:ext cx="676999" cy="65368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lgn="ctr">
                <a:buFont typeface="Arial" panose="020B0604020202020204" pitchFamily="34" charset="0"/>
                <a:buChar char="•"/>
              </a:pPr>
              <a:endParaRPr lang="en-US">
                <a:latin typeface="Franklin Gothic Book" panose="020B0503020102020204" pitchFamily="34" charset="0"/>
              </a:endParaRPr>
            </a:p>
          </p:txBody>
        </p:sp>
        <p:pic>
          <p:nvPicPr>
            <p:cNvPr id="26" name="Graphic 25">
              <a:extLst>
                <a:ext uri="{FF2B5EF4-FFF2-40B4-BE49-F238E27FC236}">
                  <a16:creationId xmlns:a16="http://schemas.microsoft.com/office/drawing/2014/main" id="{A1554F8A-BE2D-234C-8F14-1EA99C83DAD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1610" y="6116160"/>
              <a:ext cx="668247" cy="668247"/>
            </a:xfrm>
            <a:prstGeom prst="rect">
              <a:avLst/>
            </a:prstGeom>
          </p:spPr>
        </p:pic>
      </p:grpSp>
      <p:sp>
        <p:nvSpPr>
          <p:cNvPr id="5" name="Text Placeholder 12">
            <a:extLst>
              <a:ext uri="{FF2B5EF4-FFF2-40B4-BE49-F238E27FC236}">
                <a16:creationId xmlns:a16="http://schemas.microsoft.com/office/drawing/2014/main" id="{8CC11E6D-89EB-E15E-4FC9-44C0A16C5446}"/>
              </a:ext>
            </a:extLst>
          </p:cNvPr>
          <p:cNvSpPr>
            <a:spLocks noGrp="1"/>
          </p:cNvSpPr>
          <p:nvPr>
            <p:ph type="body" sz="quarter" idx="11"/>
          </p:nvPr>
        </p:nvSpPr>
        <p:spPr>
          <a:xfrm>
            <a:off x="721535" y="926059"/>
            <a:ext cx="10461871" cy="565150"/>
          </a:xfrm>
          <a:prstGeom prst="rect">
            <a:avLst/>
          </a:prstGeom>
        </p:spPr>
        <p:txBody>
          <a:bodyPr vert="horz" lIns="91440" tIns="45720" rIns="91440" bIns="45720" rtlCol="0" anchor="t">
            <a:noAutofit/>
          </a:bodyPr>
          <a:lstStyle>
            <a:lvl1pPr>
              <a:lnSpc>
                <a:spcPct val="100000"/>
              </a:lnSpc>
              <a:defRPr lang="en-US" sz="2000" smtClean="0">
                <a:solidFill>
                  <a:schemeClr val="tx2"/>
                </a:solidFill>
                <a:latin typeface="Franklin Gothic Book" panose="020B0503020102020204" pitchFamily="34" charset="0"/>
                <a:ea typeface="+mj-ea"/>
                <a:cs typeface="+mj-cs"/>
              </a:defRPr>
            </a:lvl1pPr>
            <a:lvl2pPr>
              <a:defRPr lang="en-US" smtClean="0"/>
            </a:lvl2pPr>
            <a:lvl3pPr>
              <a:defRPr lang="en-US" smtClean="0"/>
            </a:lvl3pPr>
            <a:lvl4pPr>
              <a:defRPr lang="en-US" smtClean="0"/>
            </a:lvl4pPr>
            <a:lvl5pPr>
              <a:defRPr lang="en-GB"/>
            </a:lvl5pPr>
          </a:lstStyle>
          <a:p>
            <a:pPr lvl="0">
              <a:spcBef>
                <a:spcPct val="0"/>
              </a:spcBef>
            </a:pPr>
            <a:r>
              <a:rPr lang="en-US"/>
              <a:t>Click to edit Master text styles</a:t>
            </a:r>
          </a:p>
        </p:txBody>
      </p:sp>
      <p:sp>
        <p:nvSpPr>
          <p:cNvPr id="6" name="Rectangle 5">
            <a:extLst>
              <a:ext uri="{FF2B5EF4-FFF2-40B4-BE49-F238E27FC236}">
                <a16:creationId xmlns:a16="http://schemas.microsoft.com/office/drawing/2014/main" id="{6E7761FC-1DF0-6B2A-7D77-52560FA578F7}"/>
              </a:ext>
            </a:extLst>
          </p:cNvPr>
          <p:cNvSpPr/>
          <p:nvPr userDrawn="1"/>
        </p:nvSpPr>
        <p:spPr>
          <a:xfrm>
            <a:off x="532809" y="6608394"/>
            <a:ext cx="1340432" cy="169277"/>
          </a:xfrm>
          <a:prstGeom prst="rect">
            <a:avLst/>
          </a:prstGeom>
        </p:spPr>
        <p:txBody>
          <a:bodyPr wrap="none">
            <a:spAutoFit/>
          </a:bodyPr>
          <a:lstStyle/>
          <a:p>
            <a:r>
              <a:rPr lang="en-GB" sz="500">
                <a:solidFill>
                  <a:schemeClr val="tx1"/>
                </a:solidFill>
                <a:effectLst/>
                <a:latin typeface="Franklin Gothic Book" panose="020B0503020102020204" pitchFamily="34" charset="0"/>
                <a:ea typeface="Times New Roman" panose="02020603050405020304" pitchFamily="18" charset="0"/>
                <a:cs typeface="Arial" panose="020B0604020202020204" pitchFamily="34" charset="0"/>
              </a:rPr>
              <a:t>© 2024 Payment Systems Europe Limited </a:t>
            </a:r>
            <a:endParaRPr lang="en-GB" sz="1200">
              <a:solidFill>
                <a:schemeClr val="tx1"/>
              </a:solidFill>
              <a:latin typeface="Franklin Gothic Book" panose="020B0503020102020204" pitchFamily="34" charset="0"/>
            </a:endParaRPr>
          </a:p>
        </p:txBody>
      </p:sp>
      <p:sp>
        <p:nvSpPr>
          <p:cNvPr id="28" name="Slide Number Placeholder 5">
            <a:extLst>
              <a:ext uri="{FF2B5EF4-FFF2-40B4-BE49-F238E27FC236}">
                <a16:creationId xmlns:a16="http://schemas.microsoft.com/office/drawing/2014/main" id="{A2BEA5DF-3C9B-704D-860C-F7FD05577DDC}"/>
              </a:ext>
            </a:extLst>
          </p:cNvPr>
          <p:cNvSpPr>
            <a:spLocks noGrp="1"/>
          </p:cNvSpPr>
          <p:nvPr>
            <p:ph type="sldNum" sz="quarter" idx="4"/>
          </p:nvPr>
        </p:nvSpPr>
        <p:spPr>
          <a:xfrm>
            <a:off x="11617743" y="6459364"/>
            <a:ext cx="526773" cy="365125"/>
          </a:xfrm>
          <a:prstGeom prst="rect">
            <a:avLst/>
          </a:prstGeom>
        </p:spPr>
        <p:txBody>
          <a:bodyPr vert="horz" lIns="91440" tIns="45720" rIns="91440" bIns="45720" rtlCol="0" anchor="ctr"/>
          <a:lstStyle>
            <a:lvl1pPr algn="ctr">
              <a:defRPr sz="1000">
                <a:solidFill>
                  <a:schemeClr val="bg1"/>
                </a:solidFill>
                <a:latin typeface="Franklin Gothic Book" panose="020B0503020102020204" pitchFamily="34" charset="0"/>
              </a:defRPr>
            </a:lvl1pPr>
          </a:lstStyle>
          <a:p>
            <a:fld id="{E399013F-DCA0-604C-9329-54DDD43298F2}" type="slidenum">
              <a:rPr lang="en-US" smtClean="0">
                <a:cs typeface="Franklin Gothic Book"/>
              </a:rPr>
              <a:pPr/>
              <a:t>‹#›</a:t>
            </a:fld>
            <a:r>
              <a:rPr lang="en-US"/>
              <a:t>  </a:t>
            </a:r>
          </a:p>
        </p:txBody>
      </p:sp>
      <p:sp>
        <p:nvSpPr>
          <p:cNvPr id="8" name="Rectangle 7">
            <a:extLst>
              <a:ext uri="{FF2B5EF4-FFF2-40B4-BE49-F238E27FC236}">
                <a16:creationId xmlns:a16="http://schemas.microsoft.com/office/drawing/2014/main" id="{1F859654-09D3-3329-D25B-D5CD057161DB}"/>
              </a:ext>
            </a:extLst>
          </p:cNvPr>
          <p:cNvSpPr/>
          <p:nvPr/>
        </p:nvSpPr>
        <p:spPr>
          <a:xfrm>
            <a:off x="0" y="0"/>
            <a:ext cx="696308" cy="4216400"/>
          </a:xfrm>
          <a:prstGeom prst="rect">
            <a:avLst/>
          </a:prstGeom>
          <a:solidFill>
            <a:schemeClr val="tx2">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lgn="ctr">
              <a:buFont typeface="Arial" panose="020B0604020202020204" pitchFamily="34" charset="0"/>
              <a:buChar char="•"/>
            </a:pPr>
            <a:endParaRPr lang="en-US">
              <a:latin typeface="Franklin Gothic Book" panose="020B0503020102020204" pitchFamily="34" charset="0"/>
            </a:endParaRPr>
          </a:p>
        </p:txBody>
      </p:sp>
      <p:sp>
        <p:nvSpPr>
          <p:cNvPr id="11" name="Rectangle 10">
            <a:extLst>
              <a:ext uri="{FF2B5EF4-FFF2-40B4-BE49-F238E27FC236}">
                <a16:creationId xmlns:a16="http://schemas.microsoft.com/office/drawing/2014/main" id="{33521635-32F4-E3F0-F1EE-F5D49C14C379}"/>
              </a:ext>
            </a:extLst>
          </p:cNvPr>
          <p:cNvSpPr/>
          <p:nvPr userDrawn="1"/>
        </p:nvSpPr>
        <p:spPr>
          <a:xfrm>
            <a:off x="11519748" y="2741103"/>
            <a:ext cx="526773" cy="687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Book" panose="020B0503020102020204" pitchFamily="34" charset="0"/>
            </a:endParaRPr>
          </a:p>
        </p:txBody>
      </p:sp>
      <p:pic>
        <p:nvPicPr>
          <p:cNvPr id="12" name="Picture 11">
            <a:extLst>
              <a:ext uri="{FF2B5EF4-FFF2-40B4-BE49-F238E27FC236}">
                <a16:creationId xmlns:a16="http://schemas.microsoft.com/office/drawing/2014/main" id="{703DEFF7-7EDA-B606-B1BA-8A3FD9529F48}"/>
              </a:ext>
            </a:extLst>
          </p:cNvPr>
          <p:cNvPicPr>
            <a:picLocks noChangeAspect="1"/>
          </p:cNvPicPr>
          <p:nvPr userDrawn="1"/>
        </p:nvPicPr>
        <p:blipFill rotWithShape="1">
          <a:blip r:embed="rId5">
            <a:extLst>
              <a:ext uri="{28A0092B-C50C-407E-A947-70E740481C1C}">
                <a14:useLocalDpi xmlns:a14="http://schemas.microsoft.com/office/drawing/2010/main"/>
              </a:ext>
            </a:extLst>
          </a:blip>
          <a:srcRect t="50000"/>
          <a:stretch/>
        </p:blipFill>
        <p:spPr>
          <a:xfrm>
            <a:off x="0" y="4217191"/>
            <a:ext cx="696468" cy="341376"/>
          </a:xfrm>
          <a:prstGeom prst="rect">
            <a:avLst/>
          </a:prstGeom>
        </p:spPr>
      </p:pic>
      <p:pic>
        <p:nvPicPr>
          <p:cNvPr id="10" name="Picture 9">
            <a:extLst>
              <a:ext uri="{FF2B5EF4-FFF2-40B4-BE49-F238E27FC236}">
                <a16:creationId xmlns:a16="http://schemas.microsoft.com/office/drawing/2014/main" id="{D95C3080-AF7A-A684-D4CC-B1AC68385DF7}"/>
              </a:ext>
            </a:extLst>
          </p:cNvPr>
          <p:cNvPicPr>
            <a:picLocks noChangeAspect="1"/>
          </p:cNvPicPr>
          <p:nvPr userDrawn="1"/>
        </p:nvPicPr>
        <p:blipFill rotWithShape="1">
          <a:blip r:embed="rId6">
            <a:alphaModFix amt="50000"/>
            <a:extLst>
              <a:ext uri="{28A0092B-C50C-407E-A947-70E740481C1C}">
                <a14:useLocalDpi xmlns:a14="http://schemas.microsoft.com/office/drawing/2010/main"/>
              </a:ext>
            </a:extLst>
          </a:blip>
          <a:srcRect l="31287"/>
          <a:stretch/>
        </p:blipFill>
        <p:spPr>
          <a:xfrm>
            <a:off x="-1" y="4389238"/>
            <a:ext cx="525683" cy="1527048"/>
          </a:xfrm>
          <a:prstGeom prst="rect">
            <a:avLst/>
          </a:prstGeom>
        </p:spPr>
      </p:pic>
      <p:sp>
        <p:nvSpPr>
          <p:cNvPr id="7" name="Text Placeholder 7">
            <a:extLst>
              <a:ext uri="{FF2B5EF4-FFF2-40B4-BE49-F238E27FC236}">
                <a16:creationId xmlns:a16="http://schemas.microsoft.com/office/drawing/2014/main" id="{DC03BBEC-C757-887F-81ED-BA3E97AACCA5}"/>
              </a:ext>
            </a:extLst>
          </p:cNvPr>
          <p:cNvSpPr>
            <a:spLocks noGrp="1"/>
          </p:cNvSpPr>
          <p:nvPr>
            <p:ph type="body" sz="quarter" idx="10"/>
          </p:nvPr>
        </p:nvSpPr>
        <p:spPr>
          <a:xfrm>
            <a:off x="721535" y="1706908"/>
            <a:ext cx="10461871" cy="4607451"/>
          </a:xfrm>
          <a:prstGeom prst="rect">
            <a:avLst/>
          </a:prstGeom>
        </p:spPr>
        <p:txBody>
          <a:bodyPr/>
          <a:lstStyle>
            <a:lvl1pPr>
              <a:lnSpc>
                <a:spcPct val="100000"/>
              </a:lnSpc>
              <a:spcAft>
                <a:spcPts val="300"/>
              </a:spcAft>
              <a:defRPr sz="2000">
                <a:solidFill>
                  <a:schemeClr val="accent4">
                    <a:lumMod val="50000"/>
                  </a:schemeClr>
                </a:solidFill>
                <a:latin typeface="Franklin Gothic Book" panose="020B0503020102020204" pitchFamily="34" charset="0"/>
              </a:defRPr>
            </a:lvl1pPr>
            <a:lvl2pPr>
              <a:lnSpc>
                <a:spcPct val="100000"/>
              </a:lnSpc>
              <a:spcAft>
                <a:spcPts val="300"/>
              </a:spcAft>
              <a:buClr>
                <a:schemeClr val="accent2"/>
              </a:buClr>
              <a:defRPr sz="1800">
                <a:solidFill>
                  <a:schemeClr val="tx2"/>
                </a:solidFill>
                <a:latin typeface="Franklin Gothic Book" panose="020B0503020102020204" pitchFamily="34" charset="0"/>
              </a:defRPr>
            </a:lvl2pPr>
            <a:lvl3pPr marL="1143000" indent="-228600">
              <a:lnSpc>
                <a:spcPct val="100000"/>
              </a:lnSpc>
              <a:spcAft>
                <a:spcPts val="300"/>
              </a:spcAft>
              <a:defRPr lang="en-US" sz="1400" kern="1200">
                <a:solidFill>
                  <a:schemeClr val="accent2"/>
                </a:solidFill>
                <a:latin typeface="Franklin Gothic Book" panose="020B0503020102020204" pitchFamily="34" charset="0"/>
                <a:ea typeface="+mn-ea"/>
                <a:cs typeface="+mn-cs"/>
              </a:defRPr>
            </a:lvl3pPr>
            <a:lvl4pPr>
              <a:lnSpc>
                <a:spcPct val="100000"/>
              </a:lnSpc>
              <a:spcAft>
                <a:spcPts val="300"/>
              </a:spcAft>
              <a:defRPr sz="1400">
                <a:latin typeface="Franklin Gothic Book" panose="020B0503020102020204" pitchFamily="34" charset="0"/>
              </a:defRPr>
            </a:lvl4pPr>
            <a:lvl5pPr>
              <a:lnSpc>
                <a:spcPct val="100000"/>
              </a:lnSpc>
              <a:spcAft>
                <a:spcPts val="300"/>
              </a:spcAft>
              <a:defRPr sz="1400">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93524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Slide - One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2FBE4-BBDD-9144-997F-88FECB356FA1}"/>
              </a:ext>
            </a:extLst>
          </p:cNvPr>
          <p:cNvSpPr>
            <a:spLocks noGrp="1"/>
          </p:cNvSpPr>
          <p:nvPr>
            <p:ph type="title"/>
          </p:nvPr>
        </p:nvSpPr>
        <p:spPr>
          <a:xfrm>
            <a:off x="129326" y="324000"/>
            <a:ext cx="11673983" cy="565200"/>
          </a:xfrm>
          <a:prstGeom prst="rect">
            <a:avLst/>
          </a:prstGeom>
        </p:spPr>
        <p:txBody>
          <a:bodyPr anchor="t"/>
          <a:lstStyle>
            <a:lvl1pPr>
              <a:defRPr sz="3200">
                <a:solidFill>
                  <a:schemeClr val="accent4">
                    <a:lumMod val="50000"/>
                  </a:schemeClr>
                </a:solidFill>
                <a:latin typeface="Franklin Gothic Book" panose="020B0503020102020204" pitchFamily="34" charset="0"/>
              </a:defRPr>
            </a:lvl1pPr>
          </a:lstStyle>
          <a:p>
            <a:r>
              <a:rPr lang="en-US"/>
              <a:t>Click to edit Master title style</a:t>
            </a:r>
          </a:p>
        </p:txBody>
      </p:sp>
      <p:sp>
        <p:nvSpPr>
          <p:cNvPr id="19" name="Triangle 18">
            <a:extLst>
              <a:ext uri="{FF2B5EF4-FFF2-40B4-BE49-F238E27FC236}">
                <a16:creationId xmlns:a16="http://schemas.microsoft.com/office/drawing/2014/main" id="{85CEBF9B-847C-E147-9D07-0B615D452F8D}"/>
              </a:ext>
            </a:extLst>
          </p:cNvPr>
          <p:cNvSpPr/>
          <p:nvPr userDrawn="1"/>
        </p:nvSpPr>
        <p:spPr>
          <a:xfrm>
            <a:off x="11707342" y="6453962"/>
            <a:ext cx="339179" cy="292396"/>
          </a:xfrm>
          <a:prstGeom prst="triangl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lgn="ctr">
              <a:buFont typeface="Arial" panose="020B0604020202020204" pitchFamily="34" charset="0"/>
              <a:buChar char="•"/>
            </a:pPr>
            <a:endParaRPr lang="en-US">
              <a:latin typeface="Franklin Gothic Book" panose="020B0503020102020204" pitchFamily="34" charset="0"/>
            </a:endParaRPr>
          </a:p>
        </p:txBody>
      </p:sp>
      <p:grpSp>
        <p:nvGrpSpPr>
          <p:cNvPr id="24" name="Group 23">
            <a:extLst>
              <a:ext uri="{FF2B5EF4-FFF2-40B4-BE49-F238E27FC236}">
                <a16:creationId xmlns:a16="http://schemas.microsoft.com/office/drawing/2014/main" id="{FD2FE8D1-FA7C-BF43-9724-C7BAB7C94632}"/>
              </a:ext>
            </a:extLst>
          </p:cNvPr>
          <p:cNvGrpSpPr/>
          <p:nvPr userDrawn="1"/>
        </p:nvGrpSpPr>
        <p:grpSpPr>
          <a:xfrm>
            <a:off x="129326" y="6314360"/>
            <a:ext cx="437656" cy="431998"/>
            <a:chOff x="81610" y="6116160"/>
            <a:chExt cx="676999" cy="668247"/>
          </a:xfrm>
        </p:grpSpPr>
        <p:sp>
          <p:nvSpPr>
            <p:cNvPr id="25" name="Oval 24">
              <a:extLst>
                <a:ext uri="{FF2B5EF4-FFF2-40B4-BE49-F238E27FC236}">
                  <a16:creationId xmlns:a16="http://schemas.microsoft.com/office/drawing/2014/main" id="{C1383193-9A3B-7949-996A-146A412B22BE}"/>
                </a:ext>
              </a:extLst>
            </p:cNvPr>
            <p:cNvSpPr/>
            <p:nvPr userDrawn="1"/>
          </p:nvSpPr>
          <p:spPr>
            <a:xfrm>
              <a:off x="81610" y="6126164"/>
              <a:ext cx="676999" cy="65368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lgn="ctr">
                <a:buFont typeface="Arial" panose="020B0604020202020204" pitchFamily="34" charset="0"/>
                <a:buChar char="•"/>
              </a:pPr>
              <a:endParaRPr lang="en-US">
                <a:latin typeface="Franklin Gothic Book" panose="020B0503020102020204" pitchFamily="34" charset="0"/>
              </a:endParaRPr>
            </a:p>
          </p:txBody>
        </p:sp>
        <p:pic>
          <p:nvPicPr>
            <p:cNvPr id="26" name="Graphic 25">
              <a:extLst>
                <a:ext uri="{FF2B5EF4-FFF2-40B4-BE49-F238E27FC236}">
                  <a16:creationId xmlns:a16="http://schemas.microsoft.com/office/drawing/2014/main" id="{A1554F8A-BE2D-234C-8F14-1EA99C83DA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610" y="6116160"/>
              <a:ext cx="668247" cy="668247"/>
            </a:xfrm>
            <a:prstGeom prst="rect">
              <a:avLst/>
            </a:prstGeom>
          </p:spPr>
        </p:pic>
      </p:grpSp>
      <p:sp>
        <p:nvSpPr>
          <p:cNvPr id="28" name="Slide Number Placeholder 5">
            <a:extLst>
              <a:ext uri="{FF2B5EF4-FFF2-40B4-BE49-F238E27FC236}">
                <a16:creationId xmlns:a16="http://schemas.microsoft.com/office/drawing/2014/main" id="{A2BEA5DF-3C9B-704D-860C-F7FD05577DDC}"/>
              </a:ext>
            </a:extLst>
          </p:cNvPr>
          <p:cNvSpPr>
            <a:spLocks noGrp="1"/>
          </p:cNvSpPr>
          <p:nvPr>
            <p:ph type="sldNum" sz="quarter" idx="4"/>
          </p:nvPr>
        </p:nvSpPr>
        <p:spPr>
          <a:xfrm>
            <a:off x="11615704" y="6457325"/>
            <a:ext cx="526773" cy="365125"/>
          </a:xfrm>
          <a:prstGeom prst="rect">
            <a:avLst/>
          </a:prstGeom>
        </p:spPr>
        <p:txBody>
          <a:bodyPr vert="horz" lIns="91440" tIns="45720" rIns="91440" bIns="45720" rtlCol="0" anchor="ctr"/>
          <a:lstStyle>
            <a:lvl1pPr algn="ctr">
              <a:defRPr sz="1000">
                <a:solidFill>
                  <a:schemeClr val="bg1"/>
                </a:solidFill>
                <a:latin typeface="Franklin Gothic Book" panose="020B0503020102020204" pitchFamily="34" charset="0"/>
              </a:defRPr>
            </a:lvl1pPr>
          </a:lstStyle>
          <a:p>
            <a:fld id="{E399013F-DCA0-604C-9329-54DDD43298F2}" type="slidenum">
              <a:rPr lang="en-US" smtClean="0">
                <a:cs typeface="Franklin Gothic Book"/>
              </a:rPr>
              <a:pPr/>
              <a:t>‹#›</a:t>
            </a:fld>
            <a:r>
              <a:rPr lang="en-US"/>
              <a:t>  </a:t>
            </a:r>
          </a:p>
        </p:txBody>
      </p:sp>
      <p:sp>
        <p:nvSpPr>
          <p:cNvPr id="4" name="Text Placeholder 12">
            <a:extLst>
              <a:ext uri="{FF2B5EF4-FFF2-40B4-BE49-F238E27FC236}">
                <a16:creationId xmlns:a16="http://schemas.microsoft.com/office/drawing/2014/main" id="{44F4FA56-09AB-0419-C500-07B9B00EC9BC}"/>
              </a:ext>
            </a:extLst>
          </p:cNvPr>
          <p:cNvSpPr>
            <a:spLocks noGrp="1"/>
          </p:cNvSpPr>
          <p:nvPr>
            <p:ph type="body" sz="quarter" idx="11"/>
          </p:nvPr>
        </p:nvSpPr>
        <p:spPr>
          <a:xfrm>
            <a:off x="129326" y="922602"/>
            <a:ext cx="11673983" cy="565150"/>
          </a:xfrm>
          <a:prstGeom prst="rect">
            <a:avLst/>
          </a:prstGeom>
        </p:spPr>
        <p:txBody>
          <a:bodyPr vert="horz" lIns="91440" tIns="45720" rIns="91440" bIns="45720" rtlCol="0" anchor="t">
            <a:noAutofit/>
          </a:bodyPr>
          <a:lstStyle>
            <a:lvl1pPr>
              <a:lnSpc>
                <a:spcPct val="100000"/>
              </a:lnSpc>
              <a:defRPr lang="en-US" sz="2000" smtClean="0">
                <a:solidFill>
                  <a:schemeClr val="tx2"/>
                </a:solidFill>
                <a:latin typeface="Franklin Gothic Book" panose="020B0503020102020204" pitchFamily="34" charset="0"/>
                <a:ea typeface="+mj-ea"/>
                <a:cs typeface="+mj-cs"/>
              </a:defRPr>
            </a:lvl1pPr>
            <a:lvl2pPr>
              <a:defRPr lang="en-US" smtClean="0"/>
            </a:lvl2pPr>
            <a:lvl3pPr>
              <a:defRPr lang="en-US" smtClean="0"/>
            </a:lvl3pPr>
            <a:lvl4pPr>
              <a:defRPr lang="en-US" smtClean="0"/>
            </a:lvl4pPr>
            <a:lvl5pPr>
              <a:defRPr lang="en-GB"/>
            </a:lvl5pPr>
          </a:lstStyle>
          <a:p>
            <a:pPr lvl="0">
              <a:spcBef>
                <a:spcPct val="0"/>
              </a:spcBef>
            </a:pPr>
            <a:r>
              <a:rPr lang="en-US"/>
              <a:t>Click to edit Master text styles</a:t>
            </a:r>
          </a:p>
        </p:txBody>
      </p:sp>
      <p:sp>
        <p:nvSpPr>
          <p:cNvPr id="7" name="Rectangle 6">
            <a:extLst>
              <a:ext uri="{FF2B5EF4-FFF2-40B4-BE49-F238E27FC236}">
                <a16:creationId xmlns:a16="http://schemas.microsoft.com/office/drawing/2014/main" id="{4AF832E0-82F4-2754-BA37-01691AE17D49}"/>
              </a:ext>
            </a:extLst>
          </p:cNvPr>
          <p:cNvSpPr/>
          <p:nvPr userDrawn="1"/>
        </p:nvSpPr>
        <p:spPr>
          <a:xfrm>
            <a:off x="532809" y="6608394"/>
            <a:ext cx="1340432" cy="169277"/>
          </a:xfrm>
          <a:prstGeom prst="rect">
            <a:avLst/>
          </a:prstGeom>
        </p:spPr>
        <p:txBody>
          <a:bodyPr wrap="none">
            <a:spAutoFit/>
          </a:bodyPr>
          <a:lstStyle/>
          <a:p>
            <a:r>
              <a:rPr lang="en-GB" sz="500">
                <a:solidFill>
                  <a:schemeClr val="tx1"/>
                </a:solidFill>
                <a:effectLst/>
                <a:latin typeface="Franklin Gothic Book" panose="020B0503020102020204" pitchFamily="34" charset="0"/>
                <a:ea typeface="Times New Roman" panose="02020603050405020304" pitchFamily="18" charset="0"/>
                <a:cs typeface="Arial" panose="020B0604020202020204" pitchFamily="34" charset="0"/>
              </a:rPr>
              <a:t>© 2024 Payment Systems Europe Limited </a:t>
            </a:r>
            <a:endParaRPr lang="en-GB" sz="1200">
              <a:solidFill>
                <a:schemeClr val="tx1"/>
              </a:solidFill>
              <a:latin typeface="Franklin Gothic Book" panose="020B0503020102020204" pitchFamily="34" charset="0"/>
            </a:endParaRPr>
          </a:p>
        </p:txBody>
      </p:sp>
      <p:pic>
        <p:nvPicPr>
          <p:cNvPr id="3" name="Picture 2">
            <a:extLst>
              <a:ext uri="{FF2B5EF4-FFF2-40B4-BE49-F238E27FC236}">
                <a16:creationId xmlns:a16="http://schemas.microsoft.com/office/drawing/2014/main" id="{DDFBEAC5-F664-D45E-376B-BFE08E8A0570}"/>
              </a:ext>
            </a:extLst>
          </p:cNvPr>
          <p:cNvPicPr>
            <a:picLocks noChangeAspect="1"/>
          </p:cNvPicPr>
          <p:nvPr userDrawn="1"/>
        </p:nvPicPr>
        <p:blipFill rotWithShape="1">
          <a:blip r:embed="rId4">
            <a:alphaModFix amt="70000"/>
            <a:extLst>
              <a:ext uri="{28A0092B-C50C-407E-A947-70E740481C1C}">
                <a14:useLocalDpi xmlns:a14="http://schemas.microsoft.com/office/drawing/2010/main"/>
              </a:ext>
            </a:extLst>
          </a:blip>
          <a:srcRect l="31287"/>
          <a:stretch/>
        </p:blipFill>
        <p:spPr>
          <a:xfrm rot="10800000">
            <a:off x="11661951" y="608593"/>
            <a:ext cx="525683" cy="1527048"/>
          </a:xfrm>
          <a:prstGeom prst="rect">
            <a:avLst/>
          </a:prstGeom>
        </p:spPr>
      </p:pic>
      <p:pic>
        <p:nvPicPr>
          <p:cNvPr id="6" name="Picture 5">
            <a:extLst>
              <a:ext uri="{FF2B5EF4-FFF2-40B4-BE49-F238E27FC236}">
                <a16:creationId xmlns:a16="http://schemas.microsoft.com/office/drawing/2014/main" id="{A3EFC0C7-E75C-88CE-AE67-85EA6907291A}"/>
              </a:ext>
            </a:extLst>
          </p:cNvPr>
          <p:cNvPicPr>
            <a:picLocks noChangeAspect="1"/>
          </p:cNvPicPr>
          <p:nvPr userDrawn="1"/>
        </p:nvPicPr>
        <p:blipFill rotWithShape="1">
          <a:blip r:embed="rId5">
            <a:alphaModFix amt="70000"/>
            <a:extLst>
              <a:ext uri="{28A0092B-C50C-407E-A947-70E740481C1C}">
                <a14:useLocalDpi xmlns:a14="http://schemas.microsoft.com/office/drawing/2010/main"/>
              </a:ext>
            </a:extLst>
          </a:blip>
          <a:srcRect l="17066" t="37158" r="59198" b="56163"/>
          <a:stretch/>
        </p:blipFill>
        <p:spPr>
          <a:xfrm>
            <a:off x="11400833" y="371378"/>
            <a:ext cx="862372" cy="656046"/>
          </a:xfrm>
          <a:prstGeom prst="rect">
            <a:avLst/>
          </a:prstGeom>
        </p:spPr>
      </p:pic>
      <p:pic>
        <p:nvPicPr>
          <p:cNvPr id="8" name="Picture 7">
            <a:extLst>
              <a:ext uri="{FF2B5EF4-FFF2-40B4-BE49-F238E27FC236}">
                <a16:creationId xmlns:a16="http://schemas.microsoft.com/office/drawing/2014/main" id="{13066B12-AA71-293B-5029-4873D74D648B}"/>
              </a:ext>
            </a:extLst>
          </p:cNvPr>
          <p:cNvPicPr>
            <a:picLocks noChangeAspect="1"/>
          </p:cNvPicPr>
          <p:nvPr userDrawn="1"/>
        </p:nvPicPr>
        <p:blipFill rotWithShape="1">
          <a:blip r:embed="rId6">
            <a:alphaModFix amt="50000"/>
            <a:extLst>
              <a:ext uri="{28A0092B-C50C-407E-A947-70E740481C1C}">
                <a14:useLocalDpi xmlns:a14="http://schemas.microsoft.com/office/drawing/2010/main"/>
              </a:ext>
            </a:extLst>
          </a:blip>
          <a:srcRect l="39794" r="26877" b="86866"/>
          <a:stretch/>
        </p:blipFill>
        <p:spPr>
          <a:xfrm rot="16200000">
            <a:off x="11703428" y="-93481"/>
            <a:ext cx="465703" cy="653850"/>
          </a:xfrm>
          <a:prstGeom prst="rect">
            <a:avLst/>
          </a:prstGeom>
        </p:spPr>
      </p:pic>
      <p:sp>
        <p:nvSpPr>
          <p:cNvPr id="9" name="Text Placeholder 7">
            <a:extLst>
              <a:ext uri="{FF2B5EF4-FFF2-40B4-BE49-F238E27FC236}">
                <a16:creationId xmlns:a16="http://schemas.microsoft.com/office/drawing/2014/main" id="{CE7C9090-CD41-6CF4-CC9A-4DEFE274ACB7}"/>
              </a:ext>
            </a:extLst>
          </p:cNvPr>
          <p:cNvSpPr>
            <a:spLocks noGrp="1"/>
          </p:cNvSpPr>
          <p:nvPr>
            <p:ph type="body" sz="quarter" idx="10"/>
          </p:nvPr>
        </p:nvSpPr>
        <p:spPr>
          <a:xfrm>
            <a:off x="129326" y="1703675"/>
            <a:ext cx="11673983" cy="4607451"/>
          </a:xfrm>
          <a:prstGeom prst="rect">
            <a:avLst/>
          </a:prstGeom>
        </p:spPr>
        <p:txBody>
          <a:bodyPr/>
          <a:lstStyle>
            <a:lvl1pPr>
              <a:lnSpc>
                <a:spcPct val="100000"/>
              </a:lnSpc>
              <a:spcAft>
                <a:spcPts val="300"/>
              </a:spcAft>
              <a:defRPr sz="2000">
                <a:solidFill>
                  <a:schemeClr val="accent4">
                    <a:lumMod val="50000"/>
                  </a:schemeClr>
                </a:solidFill>
                <a:latin typeface="Franklin Gothic Book" panose="020B0503020102020204" pitchFamily="34" charset="0"/>
              </a:defRPr>
            </a:lvl1pPr>
            <a:lvl2pPr>
              <a:lnSpc>
                <a:spcPct val="100000"/>
              </a:lnSpc>
              <a:spcAft>
                <a:spcPts val="300"/>
              </a:spcAft>
              <a:buClr>
                <a:schemeClr val="accent2"/>
              </a:buClr>
              <a:defRPr sz="1800">
                <a:solidFill>
                  <a:schemeClr val="tx2"/>
                </a:solidFill>
                <a:latin typeface="Franklin Gothic Book" panose="020B0503020102020204" pitchFamily="34" charset="0"/>
              </a:defRPr>
            </a:lvl2pPr>
            <a:lvl3pPr marL="1143000" indent="-228600">
              <a:lnSpc>
                <a:spcPct val="100000"/>
              </a:lnSpc>
              <a:spcAft>
                <a:spcPts val="300"/>
              </a:spcAft>
              <a:defRPr lang="en-US" sz="1400" kern="1200">
                <a:solidFill>
                  <a:schemeClr val="accent2"/>
                </a:solidFill>
                <a:latin typeface="Franklin Gothic Book" panose="020B0503020102020204" pitchFamily="34" charset="0"/>
                <a:ea typeface="+mn-ea"/>
                <a:cs typeface="+mn-cs"/>
              </a:defRPr>
            </a:lvl3pPr>
            <a:lvl4pPr>
              <a:lnSpc>
                <a:spcPct val="100000"/>
              </a:lnSpc>
              <a:spcAft>
                <a:spcPts val="300"/>
              </a:spcAft>
              <a:defRPr sz="1400">
                <a:latin typeface="Franklin Gothic Book" panose="020B0503020102020204" pitchFamily="34" charset="0"/>
              </a:defRPr>
            </a:lvl4pPr>
            <a:lvl5pPr>
              <a:lnSpc>
                <a:spcPct val="100000"/>
              </a:lnSpc>
              <a:spcAft>
                <a:spcPts val="300"/>
              </a:spcAft>
              <a:defRPr sz="1400">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388088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Slide - Two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2FBE4-BBDD-9144-997F-88FECB356FA1}"/>
              </a:ext>
            </a:extLst>
          </p:cNvPr>
          <p:cNvSpPr>
            <a:spLocks noGrp="1"/>
          </p:cNvSpPr>
          <p:nvPr>
            <p:ph type="title"/>
          </p:nvPr>
        </p:nvSpPr>
        <p:spPr>
          <a:xfrm>
            <a:off x="293615" y="324000"/>
            <a:ext cx="11509694" cy="565200"/>
          </a:xfrm>
          <a:prstGeom prst="rect">
            <a:avLst/>
          </a:prstGeom>
        </p:spPr>
        <p:txBody>
          <a:bodyPr anchor="t"/>
          <a:lstStyle>
            <a:lvl1pPr>
              <a:defRPr sz="3200">
                <a:solidFill>
                  <a:schemeClr val="accent4">
                    <a:lumMod val="50000"/>
                  </a:schemeClr>
                </a:solidFill>
                <a:latin typeface="Franklin Gothic Book" panose="020B0503020102020204" pitchFamily="34" charset="0"/>
              </a:defRPr>
            </a:lvl1pPr>
          </a:lstStyle>
          <a:p>
            <a:r>
              <a:rPr lang="en-US"/>
              <a:t>Click to edit Master title style</a:t>
            </a:r>
          </a:p>
        </p:txBody>
      </p:sp>
      <p:sp>
        <p:nvSpPr>
          <p:cNvPr id="19" name="Triangle 18">
            <a:extLst>
              <a:ext uri="{FF2B5EF4-FFF2-40B4-BE49-F238E27FC236}">
                <a16:creationId xmlns:a16="http://schemas.microsoft.com/office/drawing/2014/main" id="{85CEBF9B-847C-E147-9D07-0B615D452F8D}"/>
              </a:ext>
            </a:extLst>
          </p:cNvPr>
          <p:cNvSpPr/>
          <p:nvPr userDrawn="1"/>
        </p:nvSpPr>
        <p:spPr>
          <a:xfrm>
            <a:off x="11707342" y="6453962"/>
            <a:ext cx="339179" cy="292396"/>
          </a:xfrm>
          <a:prstGeom prst="triangl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lgn="ctr">
              <a:buFont typeface="Arial" panose="020B0604020202020204" pitchFamily="34" charset="0"/>
              <a:buChar char="•"/>
            </a:pPr>
            <a:endParaRPr lang="en-US">
              <a:latin typeface="Franklin Gothic Book" panose="020B0503020102020204" pitchFamily="34" charset="0"/>
            </a:endParaRPr>
          </a:p>
        </p:txBody>
      </p:sp>
      <p:grpSp>
        <p:nvGrpSpPr>
          <p:cNvPr id="24" name="Group 23">
            <a:extLst>
              <a:ext uri="{FF2B5EF4-FFF2-40B4-BE49-F238E27FC236}">
                <a16:creationId xmlns:a16="http://schemas.microsoft.com/office/drawing/2014/main" id="{FD2FE8D1-FA7C-BF43-9724-C7BAB7C94632}"/>
              </a:ext>
            </a:extLst>
          </p:cNvPr>
          <p:cNvGrpSpPr/>
          <p:nvPr userDrawn="1"/>
        </p:nvGrpSpPr>
        <p:grpSpPr>
          <a:xfrm>
            <a:off x="129326" y="6314360"/>
            <a:ext cx="437656" cy="431998"/>
            <a:chOff x="81610" y="6116160"/>
            <a:chExt cx="676999" cy="668247"/>
          </a:xfrm>
        </p:grpSpPr>
        <p:sp>
          <p:nvSpPr>
            <p:cNvPr id="25" name="Oval 24">
              <a:extLst>
                <a:ext uri="{FF2B5EF4-FFF2-40B4-BE49-F238E27FC236}">
                  <a16:creationId xmlns:a16="http://schemas.microsoft.com/office/drawing/2014/main" id="{C1383193-9A3B-7949-996A-146A412B22BE}"/>
                </a:ext>
              </a:extLst>
            </p:cNvPr>
            <p:cNvSpPr/>
            <p:nvPr userDrawn="1"/>
          </p:nvSpPr>
          <p:spPr>
            <a:xfrm>
              <a:off x="81610" y="6126164"/>
              <a:ext cx="676999" cy="65368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lgn="ctr">
                <a:buFont typeface="Arial" panose="020B0604020202020204" pitchFamily="34" charset="0"/>
                <a:buChar char="•"/>
              </a:pPr>
              <a:endParaRPr lang="en-US">
                <a:latin typeface="Franklin Gothic Book" panose="020B0503020102020204" pitchFamily="34" charset="0"/>
              </a:endParaRPr>
            </a:p>
          </p:txBody>
        </p:sp>
        <p:pic>
          <p:nvPicPr>
            <p:cNvPr id="26" name="Graphic 25">
              <a:extLst>
                <a:ext uri="{FF2B5EF4-FFF2-40B4-BE49-F238E27FC236}">
                  <a16:creationId xmlns:a16="http://schemas.microsoft.com/office/drawing/2014/main" id="{A1554F8A-BE2D-234C-8F14-1EA99C83DA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610" y="6116160"/>
              <a:ext cx="668247" cy="668247"/>
            </a:xfrm>
            <a:prstGeom prst="rect">
              <a:avLst/>
            </a:prstGeom>
          </p:spPr>
        </p:pic>
      </p:grpSp>
      <p:sp>
        <p:nvSpPr>
          <p:cNvPr id="28" name="Slide Number Placeholder 5">
            <a:extLst>
              <a:ext uri="{FF2B5EF4-FFF2-40B4-BE49-F238E27FC236}">
                <a16:creationId xmlns:a16="http://schemas.microsoft.com/office/drawing/2014/main" id="{A2BEA5DF-3C9B-704D-860C-F7FD05577DDC}"/>
              </a:ext>
            </a:extLst>
          </p:cNvPr>
          <p:cNvSpPr>
            <a:spLocks noGrp="1"/>
          </p:cNvSpPr>
          <p:nvPr>
            <p:ph type="sldNum" sz="quarter" idx="4"/>
          </p:nvPr>
        </p:nvSpPr>
        <p:spPr>
          <a:xfrm>
            <a:off x="11609354" y="6459364"/>
            <a:ext cx="526773" cy="365125"/>
          </a:xfrm>
          <a:prstGeom prst="rect">
            <a:avLst/>
          </a:prstGeom>
        </p:spPr>
        <p:txBody>
          <a:bodyPr vert="horz" lIns="91440" tIns="45720" rIns="91440" bIns="45720" rtlCol="0" anchor="ctr"/>
          <a:lstStyle>
            <a:lvl1pPr algn="ctr">
              <a:defRPr sz="1000">
                <a:solidFill>
                  <a:schemeClr val="bg1"/>
                </a:solidFill>
                <a:latin typeface="Franklin Gothic Book" panose="020B0503020102020204" pitchFamily="34" charset="0"/>
              </a:defRPr>
            </a:lvl1pPr>
          </a:lstStyle>
          <a:p>
            <a:fld id="{E399013F-DCA0-604C-9329-54DDD43298F2}" type="slidenum">
              <a:rPr lang="en-US" smtClean="0">
                <a:cs typeface="Franklin Gothic Book"/>
              </a:rPr>
              <a:pPr/>
              <a:t>‹#›</a:t>
            </a:fld>
            <a:r>
              <a:rPr lang="en-US"/>
              <a:t>  </a:t>
            </a:r>
          </a:p>
        </p:txBody>
      </p:sp>
      <p:sp>
        <p:nvSpPr>
          <p:cNvPr id="3" name="Text Placeholder 7">
            <a:extLst>
              <a:ext uri="{FF2B5EF4-FFF2-40B4-BE49-F238E27FC236}">
                <a16:creationId xmlns:a16="http://schemas.microsoft.com/office/drawing/2014/main" id="{592AC5F7-B4F3-848A-030A-FBA5CD9EC0CF}"/>
              </a:ext>
            </a:extLst>
          </p:cNvPr>
          <p:cNvSpPr>
            <a:spLocks noGrp="1"/>
          </p:cNvSpPr>
          <p:nvPr>
            <p:ph type="body" sz="quarter" idx="10"/>
          </p:nvPr>
        </p:nvSpPr>
        <p:spPr>
          <a:xfrm>
            <a:off x="293615" y="2219283"/>
            <a:ext cx="5715700" cy="4095076"/>
          </a:xfrm>
          <a:prstGeom prst="rect">
            <a:avLst/>
          </a:prstGeom>
        </p:spPr>
        <p:txBody>
          <a:bodyPr/>
          <a:lstStyle>
            <a:lvl1pPr>
              <a:lnSpc>
                <a:spcPct val="100000"/>
              </a:lnSpc>
              <a:spcAft>
                <a:spcPts val="300"/>
              </a:spcAft>
              <a:defRPr sz="2000">
                <a:solidFill>
                  <a:schemeClr val="accent4">
                    <a:lumMod val="50000"/>
                  </a:schemeClr>
                </a:solidFill>
                <a:latin typeface="Franklin Gothic Book" panose="020B0503020102020204" pitchFamily="34" charset="0"/>
              </a:defRPr>
            </a:lvl1pPr>
            <a:lvl2pPr marL="685800" indent="-228600">
              <a:lnSpc>
                <a:spcPct val="100000"/>
              </a:lnSpc>
              <a:spcAft>
                <a:spcPts val="300"/>
              </a:spcAft>
              <a:buClr>
                <a:schemeClr val="accent2"/>
              </a:buClr>
              <a:defRPr lang="en-US" sz="1800" kern="1200" dirty="0">
                <a:solidFill>
                  <a:schemeClr val="tx2"/>
                </a:solidFill>
                <a:latin typeface="Franklin Gothic Book" panose="020B0503020102020204" pitchFamily="34" charset="0"/>
                <a:ea typeface="+mn-ea"/>
                <a:cs typeface="+mn-cs"/>
              </a:defRPr>
            </a:lvl2pPr>
            <a:lvl3pPr marL="1143000" indent="-228600">
              <a:lnSpc>
                <a:spcPct val="100000"/>
              </a:lnSpc>
              <a:spcAft>
                <a:spcPts val="300"/>
              </a:spcAft>
              <a:defRPr lang="en-US" sz="1400" kern="1200">
                <a:solidFill>
                  <a:schemeClr val="accent2"/>
                </a:solidFill>
                <a:latin typeface="Franklin Gothic Book" panose="020B0503020102020204" pitchFamily="34" charset="0"/>
                <a:ea typeface="+mn-ea"/>
                <a:cs typeface="+mn-cs"/>
              </a:defRPr>
            </a:lvl3pPr>
            <a:lvl4pPr>
              <a:lnSpc>
                <a:spcPct val="100000"/>
              </a:lnSpc>
              <a:spcAft>
                <a:spcPts val="300"/>
              </a:spcAft>
              <a:defRPr sz="1400">
                <a:latin typeface="Franklin Gothic Book" panose="020B0503020102020204" pitchFamily="34" charset="0"/>
              </a:defRPr>
            </a:lvl4pPr>
            <a:lvl5pPr>
              <a:lnSpc>
                <a:spcPct val="100000"/>
              </a:lnSpc>
              <a:spcAft>
                <a:spcPts val="300"/>
              </a:spcAft>
              <a:defRPr sz="1400">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12">
            <a:extLst>
              <a:ext uri="{FF2B5EF4-FFF2-40B4-BE49-F238E27FC236}">
                <a16:creationId xmlns:a16="http://schemas.microsoft.com/office/drawing/2014/main" id="{44F4FA56-09AB-0419-C500-07B9B00EC9BC}"/>
              </a:ext>
            </a:extLst>
          </p:cNvPr>
          <p:cNvSpPr>
            <a:spLocks noGrp="1"/>
          </p:cNvSpPr>
          <p:nvPr>
            <p:ph type="body" sz="quarter" idx="11"/>
          </p:nvPr>
        </p:nvSpPr>
        <p:spPr>
          <a:xfrm>
            <a:off x="293615" y="922266"/>
            <a:ext cx="11509694" cy="565150"/>
          </a:xfrm>
          <a:prstGeom prst="rect">
            <a:avLst/>
          </a:prstGeom>
        </p:spPr>
        <p:txBody>
          <a:bodyPr vert="horz" lIns="91440" tIns="45720" rIns="91440" bIns="45720" rtlCol="0" anchor="t">
            <a:noAutofit/>
          </a:bodyPr>
          <a:lstStyle>
            <a:lvl1pPr>
              <a:lnSpc>
                <a:spcPct val="100000"/>
              </a:lnSpc>
              <a:defRPr lang="en-US" sz="2000" smtClean="0">
                <a:solidFill>
                  <a:schemeClr val="tx2"/>
                </a:solidFill>
                <a:latin typeface="Franklin Gothic Book" panose="020B0503020102020204" pitchFamily="34" charset="0"/>
                <a:ea typeface="+mj-ea"/>
                <a:cs typeface="+mj-cs"/>
              </a:defRPr>
            </a:lvl1pPr>
            <a:lvl2pPr>
              <a:defRPr lang="en-US" smtClean="0"/>
            </a:lvl2pPr>
            <a:lvl3pPr>
              <a:defRPr lang="en-US" smtClean="0"/>
            </a:lvl3pPr>
            <a:lvl4pPr>
              <a:defRPr lang="en-US" smtClean="0"/>
            </a:lvl4pPr>
            <a:lvl5pPr>
              <a:defRPr lang="en-GB"/>
            </a:lvl5pPr>
          </a:lstStyle>
          <a:p>
            <a:pPr lvl="0">
              <a:spcBef>
                <a:spcPct val="0"/>
              </a:spcBef>
            </a:pPr>
            <a:r>
              <a:rPr lang="en-US"/>
              <a:t>Click to edit Master text styles</a:t>
            </a:r>
          </a:p>
        </p:txBody>
      </p:sp>
      <p:sp>
        <p:nvSpPr>
          <p:cNvPr id="6" name="Content Placeholder 5">
            <a:extLst>
              <a:ext uri="{FF2B5EF4-FFF2-40B4-BE49-F238E27FC236}">
                <a16:creationId xmlns:a16="http://schemas.microsoft.com/office/drawing/2014/main" id="{A6A35E15-37D6-5F79-B204-69AAA6688877}"/>
              </a:ext>
            </a:extLst>
          </p:cNvPr>
          <p:cNvSpPr>
            <a:spLocks noGrp="1"/>
          </p:cNvSpPr>
          <p:nvPr>
            <p:ph sz="quarter" idx="12"/>
          </p:nvPr>
        </p:nvSpPr>
        <p:spPr>
          <a:xfrm>
            <a:off x="6182686" y="2219055"/>
            <a:ext cx="5620377" cy="4096019"/>
          </a:xfrm>
          <a:prstGeom prst="rect">
            <a:avLst/>
          </a:prstGeom>
        </p:spPr>
        <p:txBody>
          <a:bodyPr/>
          <a:lstStyle>
            <a:lvl1pPr>
              <a:lnSpc>
                <a:spcPct val="100000"/>
              </a:lnSpc>
              <a:spcAft>
                <a:spcPts val="300"/>
              </a:spcAft>
              <a:defRPr sz="2000">
                <a:solidFill>
                  <a:schemeClr val="accent4">
                    <a:lumMod val="50000"/>
                  </a:schemeClr>
                </a:solidFill>
                <a:latin typeface="Franklin Gothic Book" panose="020B0503020102020204" pitchFamily="34" charset="0"/>
              </a:defRPr>
            </a:lvl1pPr>
            <a:lvl2pPr marL="685800" indent="-228600">
              <a:lnSpc>
                <a:spcPct val="100000"/>
              </a:lnSpc>
              <a:spcAft>
                <a:spcPts val="300"/>
              </a:spcAft>
              <a:buClr>
                <a:schemeClr val="accent2"/>
              </a:buClr>
              <a:defRPr lang="en-US" sz="1800" kern="1200" dirty="0">
                <a:solidFill>
                  <a:schemeClr val="tx2"/>
                </a:solidFill>
                <a:latin typeface="Franklin Gothic Book" panose="020B0503020102020204" pitchFamily="34" charset="0"/>
                <a:ea typeface="+mn-ea"/>
                <a:cs typeface="+mn-cs"/>
              </a:defRPr>
            </a:lvl2pPr>
            <a:lvl3pPr marL="1143000" indent="-228600">
              <a:lnSpc>
                <a:spcPct val="100000"/>
              </a:lnSpc>
              <a:spcAft>
                <a:spcPts val="300"/>
              </a:spcAft>
              <a:defRPr lang="en-US" sz="1400" kern="1200">
                <a:solidFill>
                  <a:schemeClr val="accent2"/>
                </a:solidFill>
                <a:latin typeface="Franklin Gothic Book" panose="020B0503020102020204" pitchFamily="34" charset="0"/>
                <a:ea typeface="+mn-ea"/>
                <a:cs typeface="+mn-cs"/>
              </a:defRPr>
            </a:lvl3pPr>
            <a:lvl4pPr>
              <a:lnSpc>
                <a:spcPct val="100000"/>
              </a:lnSpc>
              <a:spcAft>
                <a:spcPts val="300"/>
              </a:spcAft>
              <a:defRPr sz="1400">
                <a:latin typeface="Franklin Gothic Book" panose="020B0503020102020204" pitchFamily="34" charset="0"/>
              </a:defRPr>
            </a:lvl4pPr>
            <a:lvl5pPr>
              <a:lnSpc>
                <a:spcPct val="100000"/>
              </a:lnSpc>
              <a:spcAft>
                <a:spcPts val="300"/>
              </a:spcAft>
              <a:defRPr sz="1400">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4AF832E0-82F4-2754-BA37-01691AE17D49}"/>
              </a:ext>
            </a:extLst>
          </p:cNvPr>
          <p:cNvSpPr/>
          <p:nvPr userDrawn="1"/>
        </p:nvSpPr>
        <p:spPr>
          <a:xfrm>
            <a:off x="532809" y="6608394"/>
            <a:ext cx="1340432" cy="169277"/>
          </a:xfrm>
          <a:prstGeom prst="rect">
            <a:avLst/>
          </a:prstGeom>
        </p:spPr>
        <p:txBody>
          <a:bodyPr wrap="none">
            <a:spAutoFit/>
          </a:bodyPr>
          <a:lstStyle/>
          <a:p>
            <a:r>
              <a:rPr lang="en-GB" sz="500">
                <a:solidFill>
                  <a:schemeClr val="tx1"/>
                </a:solidFill>
                <a:effectLst/>
                <a:latin typeface="Franklin Gothic Book" panose="020B0503020102020204" pitchFamily="34" charset="0"/>
                <a:ea typeface="Times New Roman" panose="02020603050405020304" pitchFamily="18" charset="0"/>
                <a:cs typeface="Arial" panose="020B0604020202020204" pitchFamily="34" charset="0"/>
              </a:rPr>
              <a:t>© 2024 Payment Systems Europe Limited </a:t>
            </a:r>
            <a:endParaRPr lang="en-GB" sz="1200">
              <a:solidFill>
                <a:schemeClr val="tx1"/>
              </a:solidFill>
              <a:latin typeface="Franklin Gothic Book" panose="020B0503020102020204" pitchFamily="34" charset="0"/>
            </a:endParaRPr>
          </a:p>
        </p:txBody>
      </p:sp>
      <p:pic>
        <p:nvPicPr>
          <p:cNvPr id="5" name="Picture 4">
            <a:extLst>
              <a:ext uri="{FF2B5EF4-FFF2-40B4-BE49-F238E27FC236}">
                <a16:creationId xmlns:a16="http://schemas.microsoft.com/office/drawing/2014/main" id="{00A1692D-B501-0FB0-B6C1-4D13BA57FC57}"/>
              </a:ext>
            </a:extLst>
          </p:cNvPr>
          <p:cNvPicPr>
            <a:picLocks noChangeAspect="1"/>
          </p:cNvPicPr>
          <p:nvPr userDrawn="1"/>
        </p:nvPicPr>
        <p:blipFill rotWithShape="1">
          <a:blip r:embed="rId4">
            <a:alphaModFix amt="70000"/>
            <a:extLst>
              <a:ext uri="{28A0092B-C50C-407E-A947-70E740481C1C}">
                <a14:useLocalDpi xmlns:a14="http://schemas.microsoft.com/office/drawing/2010/main"/>
              </a:ext>
            </a:extLst>
          </a:blip>
          <a:srcRect l="31287"/>
          <a:stretch/>
        </p:blipFill>
        <p:spPr>
          <a:xfrm flipH="1">
            <a:off x="11664165" y="539807"/>
            <a:ext cx="525683" cy="1527048"/>
          </a:xfrm>
          <a:prstGeom prst="rect">
            <a:avLst/>
          </a:prstGeom>
        </p:spPr>
      </p:pic>
      <p:pic>
        <p:nvPicPr>
          <p:cNvPr id="8" name="Picture 7">
            <a:extLst>
              <a:ext uri="{FF2B5EF4-FFF2-40B4-BE49-F238E27FC236}">
                <a16:creationId xmlns:a16="http://schemas.microsoft.com/office/drawing/2014/main" id="{0D746D7A-FBBB-C499-8C8F-9C183FEAA1D5}"/>
              </a:ext>
            </a:extLst>
          </p:cNvPr>
          <p:cNvPicPr>
            <a:picLocks noChangeAspect="1"/>
          </p:cNvPicPr>
          <p:nvPr userDrawn="1"/>
        </p:nvPicPr>
        <p:blipFill rotWithShape="1">
          <a:blip r:embed="rId5">
            <a:alphaModFix amt="70000"/>
            <a:extLst>
              <a:ext uri="{28A0092B-C50C-407E-A947-70E740481C1C}">
                <a14:useLocalDpi xmlns:a14="http://schemas.microsoft.com/office/drawing/2010/main"/>
              </a:ext>
            </a:extLst>
          </a:blip>
          <a:srcRect l="17066" t="37158" r="59198" b="56163"/>
          <a:stretch/>
        </p:blipFill>
        <p:spPr>
          <a:xfrm rot="18873308">
            <a:off x="11334494" y="377030"/>
            <a:ext cx="659344" cy="501593"/>
          </a:xfrm>
          <a:prstGeom prst="rect">
            <a:avLst/>
          </a:prstGeom>
        </p:spPr>
      </p:pic>
      <p:pic>
        <p:nvPicPr>
          <p:cNvPr id="9" name="Picture 8">
            <a:extLst>
              <a:ext uri="{FF2B5EF4-FFF2-40B4-BE49-F238E27FC236}">
                <a16:creationId xmlns:a16="http://schemas.microsoft.com/office/drawing/2014/main" id="{6B4DCE62-DB1A-8F1A-F980-D40106DDD6C3}"/>
              </a:ext>
            </a:extLst>
          </p:cNvPr>
          <p:cNvPicPr>
            <a:picLocks noChangeAspect="1"/>
          </p:cNvPicPr>
          <p:nvPr userDrawn="1"/>
        </p:nvPicPr>
        <p:blipFill rotWithShape="1">
          <a:blip r:embed="rId6">
            <a:alphaModFix amt="50000"/>
            <a:extLst>
              <a:ext uri="{28A0092B-C50C-407E-A947-70E740481C1C}">
                <a14:useLocalDpi xmlns:a14="http://schemas.microsoft.com/office/drawing/2010/main"/>
              </a:ext>
            </a:extLst>
          </a:blip>
          <a:srcRect l="39794" r="26877" b="86866"/>
          <a:stretch/>
        </p:blipFill>
        <p:spPr>
          <a:xfrm rot="16200000">
            <a:off x="11703428" y="-93481"/>
            <a:ext cx="465703" cy="653850"/>
          </a:xfrm>
          <a:prstGeom prst="rect">
            <a:avLst/>
          </a:prstGeom>
        </p:spPr>
      </p:pic>
      <p:sp>
        <p:nvSpPr>
          <p:cNvPr id="11" name="Content Placeholder 10">
            <a:extLst>
              <a:ext uri="{FF2B5EF4-FFF2-40B4-BE49-F238E27FC236}">
                <a16:creationId xmlns:a16="http://schemas.microsoft.com/office/drawing/2014/main" id="{3831FF75-4C4E-A6C5-0D95-54C56235E139}"/>
              </a:ext>
            </a:extLst>
          </p:cNvPr>
          <p:cNvSpPr>
            <a:spLocks noGrp="1"/>
          </p:cNvSpPr>
          <p:nvPr>
            <p:ph sz="quarter" idx="13"/>
          </p:nvPr>
        </p:nvSpPr>
        <p:spPr>
          <a:xfrm>
            <a:off x="293688" y="1758750"/>
            <a:ext cx="5715627" cy="419299"/>
          </a:xfrm>
          <a:prstGeom prst="rect">
            <a:avLst/>
          </a:prstGeom>
          <a:solidFill>
            <a:schemeClr val="accent4">
              <a:lumMod val="40000"/>
              <a:lumOff val="60000"/>
            </a:schemeClr>
          </a:solidFill>
        </p:spPr>
        <p:txBody>
          <a:bodyPr anchor="ctr"/>
          <a:lstStyle>
            <a:lvl1pPr>
              <a:defRPr sz="2000">
                <a:latin typeface="Franklin Gothic Book" panose="020B0503020102020204" pitchFamily="34" charset="0"/>
              </a:defRPr>
            </a:lvl1pPr>
          </a:lstStyle>
          <a:p>
            <a:pPr lvl="0"/>
            <a:r>
              <a:rPr lang="en-US"/>
              <a:t>Click to edit Master text styles</a:t>
            </a:r>
          </a:p>
        </p:txBody>
      </p:sp>
      <p:sp>
        <p:nvSpPr>
          <p:cNvPr id="12" name="Content Placeholder 10">
            <a:extLst>
              <a:ext uri="{FF2B5EF4-FFF2-40B4-BE49-F238E27FC236}">
                <a16:creationId xmlns:a16="http://schemas.microsoft.com/office/drawing/2014/main" id="{9A91D927-A56F-2A3E-C52C-089758FEE72A}"/>
              </a:ext>
            </a:extLst>
          </p:cNvPr>
          <p:cNvSpPr>
            <a:spLocks noGrp="1"/>
          </p:cNvSpPr>
          <p:nvPr>
            <p:ph sz="quarter" idx="14"/>
          </p:nvPr>
        </p:nvSpPr>
        <p:spPr>
          <a:xfrm>
            <a:off x="6182686" y="1758750"/>
            <a:ext cx="5620377" cy="419299"/>
          </a:xfrm>
          <a:prstGeom prst="rect">
            <a:avLst/>
          </a:prstGeom>
          <a:solidFill>
            <a:schemeClr val="accent4">
              <a:lumMod val="40000"/>
              <a:lumOff val="60000"/>
            </a:schemeClr>
          </a:solidFill>
        </p:spPr>
        <p:txBody>
          <a:bodyPr anchor="ctr"/>
          <a:lstStyle>
            <a:lvl1pPr>
              <a:defRPr sz="2000">
                <a:latin typeface="Franklin Gothic Book" panose="020B0503020102020204" pitchFamily="34" charset="0"/>
              </a:defRPr>
            </a:lvl1pPr>
          </a:lstStyle>
          <a:p>
            <a:pPr lvl="0"/>
            <a:r>
              <a:rPr lang="en-US"/>
              <a:t>Click to edit Master text styles</a:t>
            </a:r>
          </a:p>
        </p:txBody>
      </p:sp>
    </p:spTree>
    <p:extLst>
      <p:ext uri="{BB962C8B-B14F-4D97-AF65-F5344CB8AC3E}">
        <p14:creationId xmlns:p14="http://schemas.microsoft.com/office/powerpoint/2010/main" val="223125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rner 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F414EAC-798E-D546-BE8C-553C6C2FC9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1"/>
            <a:ext cx="3470011" cy="3194613"/>
          </a:xfrm>
          <a:prstGeom prst="rect">
            <a:avLst/>
          </a:prstGeom>
        </p:spPr>
      </p:pic>
      <p:sp>
        <p:nvSpPr>
          <p:cNvPr id="15" name="Title 1">
            <a:extLst>
              <a:ext uri="{FF2B5EF4-FFF2-40B4-BE49-F238E27FC236}">
                <a16:creationId xmlns:a16="http://schemas.microsoft.com/office/drawing/2014/main" id="{003589B0-DD61-5F44-AAAD-DC13E56412C6}"/>
              </a:ext>
            </a:extLst>
          </p:cNvPr>
          <p:cNvSpPr>
            <a:spLocks noGrp="1"/>
          </p:cNvSpPr>
          <p:nvPr>
            <p:ph type="title"/>
          </p:nvPr>
        </p:nvSpPr>
        <p:spPr>
          <a:xfrm>
            <a:off x="431760" y="323999"/>
            <a:ext cx="2331760" cy="1638433"/>
          </a:xfrm>
          <a:prstGeom prst="rect">
            <a:avLst/>
          </a:prstGeom>
        </p:spPr>
        <p:txBody>
          <a:bodyPr anchor="t"/>
          <a:lstStyle>
            <a:lvl1pPr>
              <a:defRPr sz="3200">
                <a:solidFill>
                  <a:schemeClr val="bg1"/>
                </a:solidFill>
                <a:latin typeface="Franklin Gothic Book" panose="020B0503020102020204" pitchFamily="34" charset="0"/>
              </a:defRPr>
            </a:lvl1pPr>
          </a:lstStyle>
          <a:p>
            <a:r>
              <a:rPr lang="en-US"/>
              <a:t>Click to edit Master title style</a:t>
            </a:r>
          </a:p>
        </p:txBody>
      </p:sp>
      <p:grpSp>
        <p:nvGrpSpPr>
          <p:cNvPr id="16" name="Group 15">
            <a:extLst>
              <a:ext uri="{FF2B5EF4-FFF2-40B4-BE49-F238E27FC236}">
                <a16:creationId xmlns:a16="http://schemas.microsoft.com/office/drawing/2014/main" id="{CFDF7D97-D2D7-B242-9F74-DB858D14AB60}"/>
              </a:ext>
            </a:extLst>
          </p:cNvPr>
          <p:cNvGrpSpPr/>
          <p:nvPr userDrawn="1"/>
        </p:nvGrpSpPr>
        <p:grpSpPr>
          <a:xfrm>
            <a:off x="129326" y="6314360"/>
            <a:ext cx="437656" cy="431998"/>
            <a:chOff x="81610" y="6116160"/>
            <a:chExt cx="676999" cy="668247"/>
          </a:xfrm>
        </p:grpSpPr>
        <p:sp>
          <p:nvSpPr>
            <p:cNvPr id="19" name="Oval 18">
              <a:extLst>
                <a:ext uri="{FF2B5EF4-FFF2-40B4-BE49-F238E27FC236}">
                  <a16:creationId xmlns:a16="http://schemas.microsoft.com/office/drawing/2014/main" id="{F8218F5F-10B4-5046-99CF-6C0756C778F1}"/>
                </a:ext>
              </a:extLst>
            </p:cNvPr>
            <p:cNvSpPr/>
            <p:nvPr userDrawn="1"/>
          </p:nvSpPr>
          <p:spPr>
            <a:xfrm>
              <a:off x="81610" y="6126164"/>
              <a:ext cx="676999" cy="65368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lgn="ctr">
                <a:buFont typeface="Arial" panose="020B0604020202020204" pitchFamily="34" charset="0"/>
                <a:buChar char="•"/>
              </a:pPr>
              <a:endParaRPr lang="en-US">
                <a:latin typeface="Franklin Gothic Book" panose="020B0503020102020204" pitchFamily="34" charset="0"/>
              </a:endParaRPr>
            </a:p>
          </p:txBody>
        </p:sp>
        <p:pic>
          <p:nvPicPr>
            <p:cNvPr id="20" name="Graphic 19">
              <a:extLst>
                <a:ext uri="{FF2B5EF4-FFF2-40B4-BE49-F238E27FC236}">
                  <a16:creationId xmlns:a16="http://schemas.microsoft.com/office/drawing/2014/main" id="{22AF8E8A-91E4-E84B-A71A-D4ABCC18F8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1610" y="6116160"/>
              <a:ext cx="668247" cy="668247"/>
            </a:xfrm>
            <a:prstGeom prst="rect">
              <a:avLst/>
            </a:prstGeom>
          </p:spPr>
        </p:pic>
      </p:grpSp>
      <p:sp>
        <p:nvSpPr>
          <p:cNvPr id="21" name="Triangle 20">
            <a:extLst>
              <a:ext uri="{FF2B5EF4-FFF2-40B4-BE49-F238E27FC236}">
                <a16:creationId xmlns:a16="http://schemas.microsoft.com/office/drawing/2014/main" id="{198622FF-4507-AC47-8D24-2CF118F38C48}"/>
              </a:ext>
            </a:extLst>
          </p:cNvPr>
          <p:cNvSpPr/>
          <p:nvPr userDrawn="1"/>
        </p:nvSpPr>
        <p:spPr>
          <a:xfrm>
            <a:off x="11707342" y="6453962"/>
            <a:ext cx="339179" cy="292396"/>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lgn="ctr">
              <a:buFont typeface="Arial" panose="020B0604020202020204" pitchFamily="34" charset="0"/>
              <a:buChar char="•"/>
            </a:pPr>
            <a:endParaRPr lang="en-US">
              <a:latin typeface="Franklin Gothic Book" panose="020B0503020102020204" pitchFamily="34" charset="0"/>
            </a:endParaRPr>
          </a:p>
        </p:txBody>
      </p:sp>
      <p:sp>
        <p:nvSpPr>
          <p:cNvPr id="23" name="Slide Number Placeholder 5">
            <a:extLst>
              <a:ext uri="{FF2B5EF4-FFF2-40B4-BE49-F238E27FC236}">
                <a16:creationId xmlns:a16="http://schemas.microsoft.com/office/drawing/2014/main" id="{9FF97B6F-BF51-8749-9968-4E12E9B8AD39}"/>
              </a:ext>
            </a:extLst>
          </p:cNvPr>
          <p:cNvSpPr>
            <a:spLocks noGrp="1"/>
          </p:cNvSpPr>
          <p:nvPr>
            <p:ph type="sldNum" sz="quarter" idx="4"/>
          </p:nvPr>
        </p:nvSpPr>
        <p:spPr>
          <a:xfrm>
            <a:off x="11609354" y="6450975"/>
            <a:ext cx="526773" cy="365125"/>
          </a:xfrm>
          <a:prstGeom prst="rect">
            <a:avLst/>
          </a:prstGeom>
        </p:spPr>
        <p:txBody>
          <a:bodyPr vert="horz" lIns="91440" tIns="45720" rIns="91440" bIns="45720" rtlCol="0" anchor="ctr"/>
          <a:lstStyle>
            <a:lvl1pPr algn="ctr">
              <a:defRPr sz="1000">
                <a:solidFill>
                  <a:schemeClr val="bg1"/>
                </a:solidFill>
                <a:latin typeface="Franklin Gothic Book" panose="020B0503020102020204" pitchFamily="34" charset="0"/>
              </a:defRPr>
            </a:lvl1pPr>
          </a:lstStyle>
          <a:p>
            <a:fld id="{E399013F-DCA0-604C-9329-54DDD43298F2}" type="slidenum">
              <a:rPr lang="en-US" smtClean="0">
                <a:cs typeface="Franklin Gothic Book"/>
              </a:rPr>
              <a:pPr/>
              <a:t>‹#›</a:t>
            </a:fld>
            <a:r>
              <a:rPr lang="en-US"/>
              <a:t>  </a:t>
            </a:r>
          </a:p>
        </p:txBody>
      </p:sp>
      <p:pic>
        <p:nvPicPr>
          <p:cNvPr id="2" name="Picture 1">
            <a:extLst>
              <a:ext uri="{FF2B5EF4-FFF2-40B4-BE49-F238E27FC236}">
                <a16:creationId xmlns:a16="http://schemas.microsoft.com/office/drawing/2014/main" id="{569C9ABF-C904-2E07-9EF4-CD26994A3EB7}"/>
              </a:ext>
            </a:extLst>
          </p:cNvPr>
          <p:cNvPicPr>
            <a:picLocks noChangeAspect="1"/>
          </p:cNvPicPr>
          <p:nvPr userDrawn="1"/>
        </p:nvPicPr>
        <p:blipFill rotWithShape="1">
          <a:blip r:embed="rId6">
            <a:alphaModFix amt="50000"/>
            <a:extLst>
              <a:ext uri="{28A0092B-C50C-407E-A947-70E740481C1C}">
                <a14:useLocalDpi xmlns:a14="http://schemas.microsoft.com/office/drawing/2010/main"/>
              </a:ext>
            </a:extLst>
          </a:blip>
          <a:srcRect t="24997" r="47786"/>
          <a:stretch/>
        </p:blipFill>
        <p:spPr>
          <a:xfrm>
            <a:off x="10874255" y="-2"/>
            <a:ext cx="1317745" cy="4791611"/>
          </a:xfrm>
          <a:prstGeom prst="rect">
            <a:avLst/>
          </a:prstGeom>
        </p:spPr>
      </p:pic>
      <p:sp>
        <p:nvSpPr>
          <p:cNvPr id="3" name="Rectangle 2">
            <a:extLst>
              <a:ext uri="{FF2B5EF4-FFF2-40B4-BE49-F238E27FC236}">
                <a16:creationId xmlns:a16="http://schemas.microsoft.com/office/drawing/2014/main" id="{90ECBBCF-FC52-EB5E-7EE9-49DA099BA566}"/>
              </a:ext>
            </a:extLst>
          </p:cNvPr>
          <p:cNvSpPr/>
          <p:nvPr userDrawn="1"/>
        </p:nvSpPr>
        <p:spPr>
          <a:xfrm>
            <a:off x="11082581" y="2395803"/>
            <a:ext cx="526773" cy="687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Book" panose="020B0503020102020204" pitchFamily="34" charset="0"/>
            </a:endParaRPr>
          </a:p>
        </p:txBody>
      </p:sp>
    </p:spTree>
    <p:extLst>
      <p:ext uri="{BB962C8B-B14F-4D97-AF65-F5344CB8AC3E}">
        <p14:creationId xmlns:p14="http://schemas.microsoft.com/office/powerpoint/2010/main" val="30588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BEBE21-0B4A-8770-62A8-56AD35A1F34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3807" t="12399" r="9390" b="18868"/>
          <a:stretch/>
        </p:blipFill>
        <p:spPr>
          <a:xfrm>
            <a:off x="-1" y="0"/>
            <a:ext cx="12192001" cy="6858000"/>
          </a:xfrm>
          <a:prstGeom prst="rect">
            <a:avLst/>
          </a:prstGeom>
        </p:spPr>
      </p:pic>
      <p:sp>
        <p:nvSpPr>
          <p:cNvPr id="7" name="Rectangle 6">
            <a:extLst>
              <a:ext uri="{FF2B5EF4-FFF2-40B4-BE49-F238E27FC236}">
                <a16:creationId xmlns:a16="http://schemas.microsoft.com/office/drawing/2014/main" id="{E1583FB2-2156-3247-8D48-C13722BEE011}"/>
              </a:ext>
            </a:extLst>
          </p:cNvPr>
          <p:cNvSpPr/>
          <p:nvPr userDrawn="1"/>
        </p:nvSpPr>
        <p:spPr>
          <a:xfrm>
            <a:off x="11276330" y="6178608"/>
            <a:ext cx="915669" cy="6696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50"/>
          </a:p>
        </p:txBody>
      </p:sp>
      <p:pic>
        <p:nvPicPr>
          <p:cNvPr id="9" name="Graphic 8">
            <a:extLst>
              <a:ext uri="{FF2B5EF4-FFF2-40B4-BE49-F238E27FC236}">
                <a16:creationId xmlns:a16="http://schemas.microsoft.com/office/drawing/2014/main" id="{E8062BB8-D3BF-A448-837C-44571B3946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70764" y="2203764"/>
            <a:ext cx="2450471" cy="2450471"/>
          </a:xfrm>
          <a:prstGeom prst="rect">
            <a:avLst/>
          </a:prstGeom>
        </p:spPr>
      </p:pic>
      <p:pic>
        <p:nvPicPr>
          <p:cNvPr id="11" name="Picture 10" descr="EPCA Logo.BMP">
            <a:extLst>
              <a:ext uri="{FF2B5EF4-FFF2-40B4-BE49-F238E27FC236}">
                <a16:creationId xmlns:a16="http://schemas.microsoft.com/office/drawing/2014/main" id="{D5991878-020E-5449-8989-5BD707C53EBE}"/>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276329" y="6291206"/>
            <a:ext cx="871850" cy="444500"/>
          </a:xfrm>
          <a:prstGeom prst="rect">
            <a:avLst/>
          </a:prstGeom>
        </p:spPr>
      </p:pic>
      <p:grpSp>
        <p:nvGrpSpPr>
          <p:cNvPr id="3" name="Graphic 7">
            <a:extLst>
              <a:ext uri="{FF2B5EF4-FFF2-40B4-BE49-F238E27FC236}">
                <a16:creationId xmlns:a16="http://schemas.microsoft.com/office/drawing/2014/main" id="{74A6CDA4-2A79-AA28-2751-029FCB5EA453}"/>
              </a:ext>
            </a:extLst>
          </p:cNvPr>
          <p:cNvGrpSpPr/>
          <p:nvPr/>
        </p:nvGrpSpPr>
        <p:grpSpPr>
          <a:xfrm>
            <a:off x="3811270" y="1134110"/>
            <a:ext cx="4580189" cy="4583813"/>
            <a:chOff x="3811270" y="1134110"/>
            <a:chExt cx="4580189" cy="4583813"/>
          </a:xfrm>
        </p:grpSpPr>
        <p:sp>
          <p:nvSpPr>
            <p:cNvPr id="4" name="Freeform: Shape 3">
              <a:extLst>
                <a:ext uri="{FF2B5EF4-FFF2-40B4-BE49-F238E27FC236}">
                  <a16:creationId xmlns:a16="http://schemas.microsoft.com/office/drawing/2014/main" id="{6DA38772-969A-31DA-2300-FEA46BE134F3}"/>
                </a:ext>
              </a:extLst>
            </p:cNvPr>
            <p:cNvSpPr/>
            <p:nvPr/>
          </p:nvSpPr>
          <p:spPr>
            <a:xfrm>
              <a:off x="3811270" y="1134110"/>
              <a:ext cx="2285299" cy="2296725"/>
            </a:xfrm>
            <a:custGeom>
              <a:avLst/>
              <a:gdLst>
                <a:gd name="connsiteX0" fmla="*/ 614026 w 2285299"/>
                <a:gd name="connsiteY0" fmla="*/ 2269646 h 2296725"/>
                <a:gd name="connsiteX1" fmla="*/ 2267945 w 2285299"/>
                <a:gd name="connsiteY1" fmla="*/ 607457 h 2296725"/>
                <a:gd name="connsiteX2" fmla="*/ 2285300 w 2285299"/>
                <a:gd name="connsiteY2" fmla="*/ 607457 h 2296725"/>
                <a:gd name="connsiteX3" fmla="*/ 2285300 w 2285299"/>
                <a:gd name="connsiteY3" fmla="*/ 0 h 2296725"/>
                <a:gd name="connsiteX4" fmla="*/ 0 w 2285299"/>
                <a:gd name="connsiteY4" fmla="*/ 2296726 h 2296725"/>
                <a:gd name="connsiteX5" fmla="*/ 614254 w 2285299"/>
                <a:gd name="connsiteY5" fmla="*/ 2296726 h 2296725"/>
                <a:gd name="connsiteX6" fmla="*/ 614026 w 2285299"/>
                <a:gd name="connsiteY6" fmla="*/ 2269646 h 229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5299" h="2296725">
                  <a:moveTo>
                    <a:pt x="614026" y="2269646"/>
                  </a:moveTo>
                  <a:cubicBezTo>
                    <a:pt x="614026" y="1351690"/>
                    <a:pt x="1354556" y="607457"/>
                    <a:pt x="2267945" y="607457"/>
                  </a:cubicBezTo>
                  <a:cubicBezTo>
                    <a:pt x="2273654" y="607457"/>
                    <a:pt x="2279591" y="607457"/>
                    <a:pt x="2285300" y="607457"/>
                  </a:cubicBezTo>
                  <a:lnTo>
                    <a:pt x="2285300" y="0"/>
                  </a:lnTo>
                  <a:cubicBezTo>
                    <a:pt x="1023224" y="0"/>
                    <a:pt x="0" y="1028340"/>
                    <a:pt x="0" y="2296726"/>
                  </a:cubicBezTo>
                  <a:lnTo>
                    <a:pt x="614254" y="2296726"/>
                  </a:lnTo>
                  <a:cubicBezTo>
                    <a:pt x="614254" y="2287776"/>
                    <a:pt x="614026" y="2278826"/>
                    <a:pt x="614026" y="2269646"/>
                  </a:cubicBezTo>
                  <a:close/>
                </a:path>
              </a:pathLst>
            </a:custGeom>
            <a:solidFill>
              <a:srgbClr val="00A8B8">
                <a:alpha val="69000"/>
              </a:srgbClr>
            </a:solidFill>
            <a:ln w="22794"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DF810CD4-225C-409A-750E-735E39F2ECF5}"/>
                </a:ext>
              </a:extLst>
            </p:cNvPr>
            <p:cNvSpPr/>
            <p:nvPr/>
          </p:nvSpPr>
          <p:spPr>
            <a:xfrm>
              <a:off x="6106160" y="3421197"/>
              <a:ext cx="2285299" cy="2296725"/>
            </a:xfrm>
            <a:custGeom>
              <a:avLst/>
              <a:gdLst>
                <a:gd name="connsiteX0" fmla="*/ 1626974 w 2285299"/>
                <a:gd name="connsiteY0" fmla="*/ 0 h 2296725"/>
                <a:gd name="connsiteX1" fmla="*/ 0 w 2285299"/>
                <a:gd name="connsiteY1" fmla="*/ 1644518 h 2296725"/>
                <a:gd name="connsiteX2" fmla="*/ 0 w 2285299"/>
                <a:gd name="connsiteY2" fmla="*/ 2296726 h 2296725"/>
                <a:gd name="connsiteX3" fmla="*/ 2285300 w 2285299"/>
                <a:gd name="connsiteY3" fmla="*/ 0 h 2296725"/>
                <a:gd name="connsiteX4" fmla="*/ 1626974 w 2285299"/>
                <a:gd name="connsiteY4" fmla="*/ 0 h 229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299" h="2296725">
                  <a:moveTo>
                    <a:pt x="1626974" y="0"/>
                  </a:moveTo>
                  <a:cubicBezTo>
                    <a:pt x="1617841" y="900974"/>
                    <a:pt x="895350" y="1630060"/>
                    <a:pt x="0" y="1644518"/>
                  </a:cubicBezTo>
                  <a:lnTo>
                    <a:pt x="0" y="2296726"/>
                  </a:lnTo>
                  <a:cubicBezTo>
                    <a:pt x="1262075" y="2296726"/>
                    <a:pt x="2285300" y="1268386"/>
                    <a:pt x="2285300" y="0"/>
                  </a:cubicBezTo>
                  <a:lnTo>
                    <a:pt x="1626974" y="0"/>
                  </a:lnTo>
                  <a:close/>
                </a:path>
              </a:pathLst>
            </a:custGeom>
            <a:solidFill>
              <a:srgbClr val="8BD0E4">
                <a:alpha val="51000"/>
              </a:srgbClr>
            </a:solidFill>
            <a:ln w="22794"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C1F373C9-124D-167D-D59E-05ACA5E79723}"/>
                </a:ext>
              </a:extLst>
            </p:cNvPr>
            <p:cNvSpPr/>
            <p:nvPr/>
          </p:nvSpPr>
          <p:spPr>
            <a:xfrm>
              <a:off x="6829107" y="1383794"/>
              <a:ext cx="506702" cy="655650"/>
            </a:xfrm>
            <a:custGeom>
              <a:avLst/>
              <a:gdLst>
                <a:gd name="connsiteX0" fmla="*/ 195922 w 506702"/>
                <a:gd name="connsiteY0" fmla="*/ 655650 h 655650"/>
                <a:gd name="connsiteX1" fmla="*/ 506703 w 506702"/>
                <a:gd name="connsiteY1" fmla="*/ 114745 h 655650"/>
                <a:gd name="connsiteX2" fmla="*/ 308954 w 506702"/>
                <a:gd name="connsiteY2" fmla="*/ 0 h 655650"/>
                <a:gd name="connsiteX3" fmla="*/ 0 w 506702"/>
                <a:gd name="connsiteY3" fmla="*/ 537693 h 655650"/>
                <a:gd name="connsiteX4" fmla="*/ 195922 w 506702"/>
                <a:gd name="connsiteY4" fmla="*/ 655650 h 65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702" h="655650">
                  <a:moveTo>
                    <a:pt x="195922" y="655650"/>
                  </a:moveTo>
                  <a:lnTo>
                    <a:pt x="506703" y="114745"/>
                  </a:lnTo>
                  <a:lnTo>
                    <a:pt x="308954" y="0"/>
                  </a:lnTo>
                  <a:lnTo>
                    <a:pt x="0" y="537693"/>
                  </a:lnTo>
                  <a:cubicBezTo>
                    <a:pt x="68047" y="572575"/>
                    <a:pt x="133583" y="612047"/>
                    <a:pt x="195922" y="655650"/>
                  </a:cubicBezTo>
                  <a:close/>
                </a:path>
              </a:pathLst>
            </a:custGeom>
            <a:solidFill>
              <a:srgbClr val="004D8A">
                <a:alpha val="59000"/>
              </a:srgbClr>
            </a:solidFill>
            <a:ln w="22794"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6D9D6633-92AF-4E83-8CE8-ADB7F8CB98A8}"/>
                </a:ext>
              </a:extLst>
            </p:cNvPr>
            <p:cNvSpPr/>
            <p:nvPr/>
          </p:nvSpPr>
          <p:spPr>
            <a:xfrm>
              <a:off x="6418082" y="1182302"/>
              <a:ext cx="378828" cy="655879"/>
            </a:xfrm>
            <a:custGeom>
              <a:avLst/>
              <a:gdLst>
                <a:gd name="connsiteX0" fmla="*/ 219898 w 378828"/>
                <a:gd name="connsiteY0" fmla="*/ 655880 h 655879"/>
                <a:gd name="connsiteX1" fmla="*/ 378828 w 378828"/>
                <a:gd name="connsiteY1" fmla="*/ 59438 h 655879"/>
                <a:gd name="connsiteX2" fmla="*/ 158244 w 378828"/>
                <a:gd name="connsiteY2" fmla="*/ 0 h 655879"/>
                <a:gd name="connsiteX3" fmla="*/ 0 w 378828"/>
                <a:gd name="connsiteY3" fmla="*/ 593459 h 655879"/>
                <a:gd name="connsiteX4" fmla="*/ 219670 w 378828"/>
                <a:gd name="connsiteY4" fmla="*/ 655880 h 655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828" h="655879">
                  <a:moveTo>
                    <a:pt x="219898" y="655880"/>
                  </a:moveTo>
                  <a:lnTo>
                    <a:pt x="378828" y="59438"/>
                  </a:lnTo>
                  <a:lnTo>
                    <a:pt x="158244" y="0"/>
                  </a:lnTo>
                  <a:lnTo>
                    <a:pt x="0" y="593459"/>
                  </a:lnTo>
                  <a:cubicBezTo>
                    <a:pt x="75354" y="609293"/>
                    <a:pt x="148654" y="630177"/>
                    <a:pt x="219670" y="655880"/>
                  </a:cubicBezTo>
                  <a:close/>
                </a:path>
              </a:pathLst>
            </a:custGeom>
            <a:solidFill>
              <a:srgbClr val="004D8A">
                <a:alpha val="59000"/>
              </a:srgbClr>
            </a:solidFill>
            <a:ln w="22794" cap="flat">
              <a:noFill/>
              <a:prstDash val="solid"/>
              <a:miter/>
            </a:ln>
          </p:spPr>
          <p:txBody>
            <a:bodyPr rtlCol="0" anchor="ctr"/>
            <a:lstStyle/>
            <a:p>
              <a:endParaRPr lang="en-GB"/>
            </a:p>
          </p:txBody>
        </p:sp>
        <p:grpSp>
          <p:nvGrpSpPr>
            <p:cNvPr id="12" name="Graphic 7">
              <a:extLst>
                <a:ext uri="{FF2B5EF4-FFF2-40B4-BE49-F238E27FC236}">
                  <a16:creationId xmlns:a16="http://schemas.microsoft.com/office/drawing/2014/main" id="{E935B611-0A83-8675-3D1F-7176C4FEF629}"/>
                </a:ext>
              </a:extLst>
            </p:cNvPr>
            <p:cNvGrpSpPr/>
            <p:nvPr/>
          </p:nvGrpSpPr>
          <p:grpSpPr>
            <a:xfrm>
              <a:off x="3882057" y="3814312"/>
              <a:ext cx="1835455" cy="1837518"/>
              <a:chOff x="3882057" y="3814312"/>
              <a:chExt cx="1835455" cy="1837518"/>
            </a:xfrm>
            <a:solidFill>
              <a:srgbClr val="00A8B8"/>
            </a:solidFill>
          </p:grpSpPr>
          <p:sp>
            <p:nvSpPr>
              <p:cNvPr id="13" name="Freeform: Shape 12">
                <a:extLst>
                  <a:ext uri="{FF2B5EF4-FFF2-40B4-BE49-F238E27FC236}">
                    <a16:creationId xmlns:a16="http://schemas.microsoft.com/office/drawing/2014/main" id="{DF71B8F1-5CC4-EFD9-E385-AE37A7B8E30C}"/>
                  </a:ext>
                </a:extLst>
              </p:cNvPr>
              <p:cNvSpPr/>
              <p:nvPr/>
            </p:nvSpPr>
            <p:spPr>
              <a:xfrm>
                <a:off x="4098759" y="4218442"/>
                <a:ext cx="587309" cy="393114"/>
              </a:xfrm>
              <a:custGeom>
                <a:avLst/>
                <a:gdLst>
                  <a:gd name="connsiteX0" fmla="*/ 540270 w 587309"/>
                  <a:gd name="connsiteY0" fmla="*/ 230 h 393114"/>
                  <a:gd name="connsiteX1" fmla="*/ 0 w 587309"/>
                  <a:gd name="connsiteY1" fmla="*/ 313712 h 393114"/>
                  <a:gd name="connsiteX2" fmla="*/ 45669 w 587309"/>
                  <a:gd name="connsiteY2" fmla="*/ 393115 h 393114"/>
                  <a:gd name="connsiteX3" fmla="*/ 587309 w 587309"/>
                  <a:gd name="connsiteY3" fmla="*/ 78715 h 393114"/>
                  <a:gd name="connsiteX4" fmla="*/ 540270 w 587309"/>
                  <a:gd name="connsiteY4" fmla="*/ 0 h 393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309" h="393114">
                    <a:moveTo>
                      <a:pt x="540270" y="230"/>
                    </a:moveTo>
                    <a:lnTo>
                      <a:pt x="0" y="313712"/>
                    </a:lnTo>
                    <a:lnTo>
                      <a:pt x="45669" y="393115"/>
                    </a:lnTo>
                    <a:lnTo>
                      <a:pt x="587309" y="78715"/>
                    </a:lnTo>
                    <a:cubicBezTo>
                      <a:pt x="570868" y="53012"/>
                      <a:pt x="555112" y="26851"/>
                      <a:pt x="540270" y="0"/>
                    </a:cubicBezTo>
                    <a:close/>
                  </a:path>
                </a:pathLst>
              </a:custGeom>
              <a:solidFill>
                <a:srgbClr val="00A8B8">
                  <a:alpha val="41000"/>
                </a:srgbClr>
              </a:solidFill>
              <a:ln w="22794"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EFD4AB47-D3B2-45B9-7CD8-8028851E2580}"/>
                  </a:ext>
                </a:extLst>
              </p:cNvPr>
              <p:cNvSpPr/>
              <p:nvPr/>
            </p:nvSpPr>
            <p:spPr>
              <a:xfrm>
                <a:off x="3882057" y="3814312"/>
                <a:ext cx="620191" cy="248995"/>
              </a:xfrm>
              <a:custGeom>
                <a:avLst/>
                <a:gdLst>
                  <a:gd name="connsiteX0" fmla="*/ 595073 w 620191"/>
                  <a:gd name="connsiteY0" fmla="*/ 230 h 248995"/>
                  <a:gd name="connsiteX1" fmla="*/ 0 w 620191"/>
                  <a:gd name="connsiteY1" fmla="*/ 160413 h 248995"/>
                  <a:gd name="connsiteX2" fmla="*/ 23748 w 620191"/>
                  <a:gd name="connsiteY2" fmla="*/ 248996 h 248995"/>
                  <a:gd name="connsiteX3" fmla="*/ 620191 w 620191"/>
                  <a:gd name="connsiteY3" fmla="*/ 88353 h 248995"/>
                  <a:gd name="connsiteX4" fmla="*/ 595073 w 620191"/>
                  <a:gd name="connsiteY4" fmla="*/ 0 h 248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191" h="248995">
                    <a:moveTo>
                      <a:pt x="595073" y="230"/>
                    </a:moveTo>
                    <a:lnTo>
                      <a:pt x="0" y="160413"/>
                    </a:lnTo>
                    <a:lnTo>
                      <a:pt x="23748" y="248996"/>
                    </a:lnTo>
                    <a:lnTo>
                      <a:pt x="620191" y="88353"/>
                    </a:lnTo>
                    <a:cubicBezTo>
                      <a:pt x="611057" y="59208"/>
                      <a:pt x="602608" y="29833"/>
                      <a:pt x="595073" y="0"/>
                    </a:cubicBezTo>
                    <a:close/>
                  </a:path>
                </a:pathLst>
              </a:custGeom>
              <a:solidFill>
                <a:srgbClr val="00A8B8">
                  <a:alpha val="41000"/>
                </a:srgbClr>
              </a:solidFill>
              <a:ln w="22794"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3E555E12-C49D-7E9F-FADF-92EC150128F6}"/>
                  </a:ext>
                </a:extLst>
              </p:cNvPr>
              <p:cNvSpPr/>
              <p:nvPr/>
            </p:nvSpPr>
            <p:spPr>
              <a:xfrm>
                <a:off x="4916699" y="4832325"/>
                <a:ext cx="398922" cy="601490"/>
              </a:xfrm>
              <a:custGeom>
                <a:avLst/>
                <a:gdLst>
                  <a:gd name="connsiteX0" fmla="*/ 319229 w 398922"/>
                  <a:gd name="connsiteY0" fmla="*/ 0 h 601490"/>
                  <a:gd name="connsiteX1" fmla="*/ 0 w 398922"/>
                  <a:gd name="connsiteY1" fmla="*/ 555593 h 601490"/>
                  <a:gd name="connsiteX2" fmla="*/ 79008 w 398922"/>
                  <a:gd name="connsiteY2" fmla="*/ 601491 h 601490"/>
                  <a:gd name="connsiteX3" fmla="*/ 398923 w 398922"/>
                  <a:gd name="connsiteY3" fmla="*/ 44521 h 601490"/>
                  <a:gd name="connsiteX4" fmla="*/ 319001 w 398922"/>
                  <a:gd name="connsiteY4" fmla="*/ 0 h 60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922" h="601490">
                    <a:moveTo>
                      <a:pt x="319229" y="0"/>
                    </a:moveTo>
                    <a:lnTo>
                      <a:pt x="0" y="555593"/>
                    </a:lnTo>
                    <a:lnTo>
                      <a:pt x="79008" y="601491"/>
                    </a:lnTo>
                    <a:lnTo>
                      <a:pt x="398923" y="44521"/>
                    </a:lnTo>
                    <a:cubicBezTo>
                      <a:pt x="371978" y="30293"/>
                      <a:pt x="345261" y="15605"/>
                      <a:pt x="319001" y="0"/>
                    </a:cubicBezTo>
                    <a:close/>
                  </a:path>
                </a:pathLst>
              </a:custGeom>
              <a:solidFill>
                <a:srgbClr val="00A8B8">
                  <a:alpha val="41000"/>
                </a:srgbClr>
              </a:solidFill>
              <a:ln w="22794"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2A69780-E369-55E3-0627-26CDC8B0C403}"/>
                  </a:ext>
                </a:extLst>
              </p:cNvPr>
              <p:cNvSpPr/>
              <p:nvPr/>
            </p:nvSpPr>
            <p:spPr>
              <a:xfrm>
                <a:off x="4451784" y="4565429"/>
                <a:ext cx="511954" cy="513596"/>
              </a:xfrm>
              <a:custGeom>
                <a:avLst/>
                <a:gdLst>
                  <a:gd name="connsiteX0" fmla="*/ 446419 w 511954"/>
                  <a:gd name="connsiteY0" fmla="*/ 0 h 513596"/>
                  <a:gd name="connsiteX1" fmla="*/ 0 w 511954"/>
                  <a:gd name="connsiteY1" fmla="*/ 448651 h 513596"/>
                  <a:gd name="connsiteX2" fmla="*/ 64622 w 511954"/>
                  <a:gd name="connsiteY2" fmla="*/ 513596 h 513596"/>
                  <a:gd name="connsiteX3" fmla="*/ 511955 w 511954"/>
                  <a:gd name="connsiteY3" fmla="*/ 64027 h 513596"/>
                  <a:gd name="connsiteX4" fmla="*/ 446419 w 511954"/>
                  <a:gd name="connsiteY4" fmla="*/ 0 h 51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954" h="513596">
                    <a:moveTo>
                      <a:pt x="446419" y="0"/>
                    </a:moveTo>
                    <a:lnTo>
                      <a:pt x="0" y="448651"/>
                    </a:lnTo>
                    <a:lnTo>
                      <a:pt x="64622" y="513596"/>
                    </a:lnTo>
                    <a:lnTo>
                      <a:pt x="511955" y="64027"/>
                    </a:lnTo>
                    <a:cubicBezTo>
                      <a:pt x="489577" y="43373"/>
                      <a:pt x="467655" y="22031"/>
                      <a:pt x="446419" y="0"/>
                    </a:cubicBezTo>
                    <a:close/>
                  </a:path>
                </a:pathLst>
              </a:custGeom>
              <a:solidFill>
                <a:srgbClr val="00A8B8">
                  <a:alpha val="41000"/>
                </a:srgbClr>
              </a:solidFill>
              <a:ln w="22794"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099F5859-2EA9-5E37-6B07-697DF73FF451}"/>
                  </a:ext>
                </a:extLst>
              </p:cNvPr>
              <p:cNvSpPr/>
              <p:nvPr/>
            </p:nvSpPr>
            <p:spPr>
              <a:xfrm>
                <a:off x="5462220" y="5001917"/>
                <a:ext cx="255292" cy="649913"/>
              </a:xfrm>
              <a:custGeom>
                <a:avLst/>
                <a:gdLst>
                  <a:gd name="connsiteX0" fmla="*/ 166922 w 255292"/>
                  <a:gd name="connsiteY0" fmla="*/ 0 h 649913"/>
                  <a:gd name="connsiteX1" fmla="*/ 0 w 255292"/>
                  <a:gd name="connsiteY1" fmla="*/ 626046 h 649913"/>
                  <a:gd name="connsiteX2" fmla="*/ 88142 w 255292"/>
                  <a:gd name="connsiteY2" fmla="*/ 649913 h 649913"/>
                  <a:gd name="connsiteX3" fmla="*/ 255292 w 255292"/>
                  <a:gd name="connsiteY3" fmla="*/ 22720 h 649913"/>
                  <a:gd name="connsiteX4" fmla="*/ 166693 w 255292"/>
                  <a:gd name="connsiteY4" fmla="*/ 230 h 649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92" h="649913">
                    <a:moveTo>
                      <a:pt x="166922" y="0"/>
                    </a:moveTo>
                    <a:lnTo>
                      <a:pt x="0" y="626046"/>
                    </a:lnTo>
                    <a:lnTo>
                      <a:pt x="88142" y="649913"/>
                    </a:lnTo>
                    <a:lnTo>
                      <a:pt x="255292" y="22720"/>
                    </a:lnTo>
                    <a:cubicBezTo>
                      <a:pt x="225379" y="16065"/>
                      <a:pt x="195922" y="8491"/>
                      <a:pt x="166693" y="230"/>
                    </a:cubicBezTo>
                    <a:close/>
                  </a:path>
                </a:pathLst>
              </a:custGeom>
              <a:solidFill>
                <a:srgbClr val="00A8B8">
                  <a:alpha val="41000"/>
                </a:srgbClr>
              </a:solidFill>
              <a:ln w="22794" cap="flat">
                <a:noFill/>
                <a:prstDash val="solid"/>
                <a:miter/>
              </a:ln>
            </p:spPr>
            <p:txBody>
              <a:bodyPr rtlCol="0" anchor="ctr"/>
              <a:lstStyle/>
              <a:p>
                <a:endParaRPr lang="en-GB"/>
              </a:p>
            </p:txBody>
          </p:sp>
        </p:grpSp>
        <p:sp>
          <p:nvSpPr>
            <p:cNvPr id="18" name="Freeform: Shape 17">
              <a:extLst>
                <a:ext uri="{FF2B5EF4-FFF2-40B4-BE49-F238E27FC236}">
                  <a16:creationId xmlns:a16="http://schemas.microsoft.com/office/drawing/2014/main" id="{B9307DA5-D107-D2E1-0B99-E78D939107BA}"/>
                </a:ext>
              </a:extLst>
            </p:cNvPr>
            <p:cNvSpPr/>
            <p:nvPr/>
          </p:nvSpPr>
          <p:spPr>
            <a:xfrm>
              <a:off x="7652070" y="2721944"/>
              <a:ext cx="676821" cy="389213"/>
            </a:xfrm>
            <a:custGeom>
              <a:avLst/>
              <a:gdLst>
                <a:gd name="connsiteX0" fmla="*/ 55260 w 676821"/>
                <a:gd name="connsiteY0" fmla="*/ 388984 h 389213"/>
                <a:gd name="connsiteX1" fmla="*/ 676821 w 676821"/>
                <a:gd name="connsiteY1" fmla="*/ 221686 h 389213"/>
                <a:gd name="connsiteX2" fmla="*/ 617679 w 676821"/>
                <a:gd name="connsiteY2" fmla="*/ 0 h 389213"/>
                <a:gd name="connsiteX3" fmla="*/ 0 w 676821"/>
                <a:gd name="connsiteY3" fmla="*/ 166380 h 389213"/>
                <a:gd name="connsiteX4" fmla="*/ 55260 w 676821"/>
                <a:gd name="connsiteY4" fmla="*/ 389213 h 389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821" h="389213">
                  <a:moveTo>
                    <a:pt x="55260" y="388984"/>
                  </a:moveTo>
                  <a:lnTo>
                    <a:pt x="676821" y="221686"/>
                  </a:lnTo>
                  <a:lnTo>
                    <a:pt x="617679" y="0"/>
                  </a:lnTo>
                  <a:lnTo>
                    <a:pt x="0" y="166380"/>
                  </a:lnTo>
                  <a:cubicBezTo>
                    <a:pt x="23292" y="238668"/>
                    <a:pt x="41788" y="313023"/>
                    <a:pt x="55260" y="389213"/>
                  </a:cubicBezTo>
                  <a:close/>
                </a:path>
              </a:pathLst>
            </a:custGeom>
            <a:solidFill>
              <a:srgbClr val="004D8A">
                <a:alpha val="59000"/>
              </a:srgbClr>
            </a:solidFill>
            <a:ln w="22794"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C03B215D-C336-32AF-D98E-F1A3B8F6921A}"/>
                </a:ext>
              </a:extLst>
            </p:cNvPr>
            <p:cNvSpPr/>
            <p:nvPr/>
          </p:nvSpPr>
          <p:spPr>
            <a:xfrm>
              <a:off x="7466881" y="2180579"/>
              <a:ext cx="661750" cy="518415"/>
            </a:xfrm>
            <a:custGeom>
              <a:avLst/>
              <a:gdLst>
                <a:gd name="connsiteX0" fmla="*/ 110977 w 661750"/>
                <a:gd name="connsiteY0" fmla="*/ 518416 h 518415"/>
                <a:gd name="connsiteX1" fmla="*/ 661751 w 661750"/>
                <a:gd name="connsiteY1" fmla="*/ 198737 h 518415"/>
                <a:gd name="connsiteX2" fmla="*/ 547577 w 661750"/>
                <a:gd name="connsiteY2" fmla="*/ 0 h 518415"/>
                <a:gd name="connsiteX3" fmla="*/ 0 w 661750"/>
                <a:gd name="connsiteY3" fmla="*/ 317842 h 518415"/>
                <a:gd name="connsiteX4" fmla="*/ 110977 w 661750"/>
                <a:gd name="connsiteY4" fmla="*/ 518416 h 518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750" h="518415">
                  <a:moveTo>
                    <a:pt x="110977" y="518416"/>
                  </a:moveTo>
                  <a:lnTo>
                    <a:pt x="661751" y="198737"/>
                  </a:lnTo>
                  <a:lnTo>
                    <a:pt x="547577" y="0"/>
                  </a:lnTo>
                  <a:lnTo>
                    <a:pt x="0" y="317842"/>
                  </a:lnTo>
                  <a:cubicBezTo>
                    <a:pt x="41331" y="381870"/>
                    <a:pt x="78552" y="448651"/>
                    <a:pt x="110977" y="518416"/>
                  </a:cubicBezTo>
                  <a:close/>
                </a:path>
              </a:pathLst>
            </a:custGeom>
            <a:solidFill>
              <a:srgbClr val="004D8A">
                <a:alpha val="59000"/>
              </a:srgbClr>
            </a:solidFill>
            <a:ln w="22794"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3AE85E2-1ADE-2105-D981-5E78635CD249}"/>
                </a:ext>
              </a:extLst>
            </p:cNvPr>
            <p:cNvSpPr/>
            <p:nvPr/>
          </p:nvSpPr>
          <p:spPr>
            <a:xfrm>
              <a:off x="7186470" y="1724355"/>
              <a:ext cx="603293" cy="609293"/>
            </a:xfrm>
            <a:custGeom>
              <a:avLst/>
              <a:gdLst>
                <a:gd name="connsiteX0" fmla="*/ 158701 w 603293"/>
                <a:gd name="connsiteY0" fmla="*/ 609064 h 609293"/>
                <a:gd name="connsiteX1" fmla="*/ 603293 w 603293"/>
                <a:gd name="connsiteY1" fmla="*/ 162249 h 609293"/>
                <a:gd name="connsiteX2" fmla="*/ 441852 w 603293"/>
                <a:gd name="connsiteY2" fmla="*/ 0 h 609293"/>
                <a:gd name="connsiteX3" fmla="*/ 0 w 603293"/>
                <a:gd name="connsiteY3" fmla="*/ 444061 h 609293"/>
                <a:gd name="connsiteX4" fmla="*/ 158701 w 603293"/>
                <a:gd name="connsiteY4" fmla="*/ 609293 h 609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293" h="609293">
                  <a:moveTo>
                    <a:pt x="158701" y="609064"/>
                  </a:moveTo>
                  <a:lnTo>
                    <a:pt x="603293" y="162249"/>
                  </a:lnTo>
                  <a:lnTo>
                    <a:pt x="441852" y="0"/>
                  </a:lnTo>
                  <a:lnTo>
                    <a:pt x="0" y="444061"/>
                  </a:lnTo>
                  <a:cubicBezTo>
                    <a:pt x="56630" y="495237"/>
                    <a:pt x="109607" y="550544"/>
                    <a:pt x="158701" y="609293"/>
                  </a:cubicBezTo>
                  <a:close/>
                </a:path>
              </a:pathLst>
            </a:custGeom>
            <a:solidFill>
              <a:srgbClr val="004D8A">
                <a:alpha val="59000"/>
              </a:srgbClr>
            </a:solidFill>
            <a:ln w="22794" cap="flat">
              <a:noFill/>
              <a:prstDash val="solid"/>
              <a:miter/>
            </a:ln>
          </p:spPr>
          <p:txBody>
            <a:bodyPr rtlCol="0" anchor="ctr"/>
            <a:lstStyle/>
            <a:p>
              <a:endParaRPr lang="en-GB"/>
            </a:p>
          </p:txBody>
        </p:sp>
      </p:grpSp>
    </p:spTree>
    <p:extLst>
      <p:ext uri="{BB962C8B-B14F-4D97-AF65-F5344CB8AC3E}">
        <p14:creationId xmlns:p14="http://schemas.microsoft.com/office/powerpoint/2010/main" val="1241312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7E296F-2535-1CB5-3F26-8B939B7CE83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3807" t="12399" r="9390" b="18868"/>
          <a:stretch/>
        </p:blipFill>
        <p:spPr>
          <a:xfrm>
            <a:off x="-1" y="0"/>
            <a:ext cx="12192001" cy="6858000"/>
          </a:xfrm>
          <a:prstGeom prst="rect">
            <a:avLst/>
          </a:prstGeom>
        </p:spPr>
      </p:pic>
      <p:pic>
        <p:nvPicPr>
          <p:cNvPr id="18" name="Graphic 17">
            <a:extLst>
              <a:ext uri="{FF2B5EF4-FFF2-40B4-BE49-F238E27FC236}">
                <a16:creationId xmlns:a16="http://schemas.microsoft.com/office/drawing/2014/main" id="{7A13E6C1-233F-AC4A-BBCE-8DB217C74D5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231991" y="1255830"/>
            <a:ext cx="1686292" cy="1686292"/>
          </a:xfrm>
          <a:prstGeom prst="rect">
            <a:avLst/>
          </a:prstGeom>
        </p:spPr>
      </p:pic>
      <p:sp>
        <p:nvSpPr>
          <p:cNvPr id="19" name="Title 1">
            <a:extLst>
              <a:ext uri="{FF2B5EF4-FFF2-40B4-BE49-F238E27FC236}">
                <a16:creationId xmlns:a16="http://schemas.microsoft.com/office/drawing/2014/main" id="{E4B6CE14-2AC5-7541-9CA5-E08417865D17}"/>
              </a:ext>
            </a:extLst>
          </p:cNvPr>
          <p:cNvSpPr>
            <a:spLocks noGrp="1"/>
          </p:cNvSpPr>
          <p:nvPr>
            <p:ph type="title"/>
          </p:nvPr>
        </p:nvSpPr>
        <p:spPr>
          <a:xfrm>
            <a:off x="2670612" y="4007987"/>
            <a:ext cx="7798548" cy="1325563"/>
          </a:xfrm>
          <a:prstGeom prst="rect">
            <a:avLst/>
          </a:prstGeom>
        </p:spPr>
        <p:txBody>
          <a:bodyPr/>
          <a:lstStyle>
            <a:lvl1pPr algn="ctr">
              <a:defRPr>
                <a:solidFill>
                  <a:schemeClr val="tx2"/>
                </a:solidFill>
                <a:latin typeface="Franklin Gothic Book" panose="020B0503020102020204" pitchFamily="34" charset="0"/>
              </a:defRPr>
            </a:lvl1pPr>
          </a:lstStyle>
          <a:p>
            <a:r>
              <a:rPr lang="en-US"/>
              <a:t>Click to edit Master title style</a:t>
            </a:r>
          </a:p>
        </p:txBody>
      </p:sp>
      <p:sp>
        <p:nvSpPr>
          <p:cNvPr id="20" name="Text Placeholder 2">
            <a:extLst>
              <a:ext uri="{FF2B5EF4-FFF2-40B4-BE49-F238E27FC236}">
                <a16:creationId xmlns:a16="http://schemas.microsoft.com/office/drawing/2014/main" id="{7A659966-A0EA-0B4C-864D-7BE7676A6D75}"/>
              </a:ext>
            </a:extLst>
          </p:cNvPr>
          <p:cNvSpPr>
            <a:spLocks noGrp="1"/>
          </p:cNvSpPr>
          <p:nvPr>
            <p:ph type="body" idx="1"/>
          </p:nvPr>
        </p:nvSpPr>
        <p:spPr>
          <a:xfrm>
            <a:off x="2670612" y="5333550"/>
            <a:ext cx="7798548" cy="756100"/>
          </a:xfrm>
          <a:prstGeom prst="rect">
            <a:avLst/>
          </a:prstGeom>
        </p:spPr>
        <p:txBody>
          <a:bodyPr/>
          <a:lstStyle>
            <a:lvl1pPr marL="0" indent="0" algn="ctr">
              <a:buNone/>
              <a:defRPr sz="2400">
                <a:solidFill>
                  <a:schemeClr val="accent2"/>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Picture 2" descr="EPCA Logo.BMP">
            <a:extLst>
              <a:ext uri="{FF2B5EF4-FFF2-40B4-BE49-F238E27FC236}">
                <a16:creationId xmlns:a16="http://schemas.microsoft.com/office/drawing/2014/main" id="{01B6AB32-E1FF-C70B-E924-F0165EEA87AD}"/>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276329" y="6291206"/>
            <a:ext cx="871850" cy="444500"/>
          </a:xfrm>
          <a:prstGeom prst="rect">
            <a:avLst/>
          </a:prstGeom>
        </p:spPr>
      </p:pic>
      <p:grpSp>
        <p:nvGrpSpPr>
          <p:cNvPr id="4" name="Graphic 7">
            <a:extLst>
              <a:ext uri="{FF2B5EF4-FFF2-40B4-BE49-F238E27FC236}">
                <a16:creationId xmlns:a16="http://schemas.microsoft.com/office/drawing/2014/main" id="{F2445B8C-D170-E9E8-51A9-9CF147AB5608}"/>
              </a:ext>
            </a:extLst>
          </p:cNvPr>
          <p:cNvGrpSpPr/>
          <p:nvPr userDrawn="1"/>
        </p:nvGrpSpPr>
        <p:grpSpPr>
          <a:xfrm>
            <a:off x="4609813" y="611614"/>
            <a:ext cx="2972371" cy="2974723"/>
            <a:chOff x="3811270" y="1134110"/>
            <a:chExt cx="4580189" cy="4583813"/>
          </a:xfrm>
        </p:grpSpPr>
        <p:sp>
          <p:nvSpPr>
            <p:cNvPr id="5" name="Freeform: Shape 4">
              <a:extLst>
                <a:ext uri="{FF2B5EF4-FFF2-40B4-BE49-F238E27FC236}">
                  <a16:creationId xmlns:a16="http://schemas.microsoft.com/office/drawing/2014/main" id="{9CDFCAC3-92FA-93E5-B302-FC06E43EB751}"/>
                </a:ext>
              </a:extLst>
            </p:cNvPr>
            <p:cNvSpPr/>
            <p:nvPr/>
          </p:nvSpPr>
          <p:spPr>
            <a:xfrm>
              <a:off x="3811270" y="1134110"/>
              <a:ext cx="2285299" cy="2296725"/>
            </a:xfrm>
            <a:custGeom>
              <a:avLst/>
              <a:gdLst>
                <a:gd name="connsiteX0" fmla="*/ 614026 w 2285299"/>
                <a:gd name="connsiteY0" fmla="*/ 2269646 h 2296725"/>
                <a:gd name="connsiteX1" fmla="*/ 2267945 w 2285299"/>
                <a:gd name="connsiteY1" fmla="*/ 607457 h 2296725"/>
                <a:gd name="connsiteX2" fmla="*/ 2285300 w 2285299"/>
                <a:gd name="connsiteY2" fmla="*/ 607457 h 2296725"/>
                <a:gd name="connsiteX3" fmla="*/ 2285300 w 2285299"/>
                <a:gd name="connsiteY3" fmla="*/ 0 h 2296725"/>
                <a:gd name="connsiteX4" fmla="*/ 0 w 2285299"/>
                <a:gd name="connsiteY4" fmla="*/ 2296726 h 2296725"/>
                <a:gd name="connsiteX5" fmla="*/ 614254 w 2285299"/>
                <a:gd name="connsiteY5" fmla="*/ 2296726 h 2296725"/>
                <a:gd name="connsiteX6" fmla="*/ 614026 w 2285299"/>
                <a:gd name="connsiteY6" fmla="*/ 2269646 h 229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5299" h="2296725">
                  <a:moveTo>
                    <a:pt x="614026" y="2269646"/>
                  </a:moveTo>
                  <a:cubicBezTo>
                    <a:pt x="614026" y="1351690"/>
                    <a:pt x="1354556" y="607457"/>
                    <a:pt x="2267945" y="607457"/>
                  </a:cubicBezTo>
                  <a:cubicBezTo>
                    <a:pt x="2273654" y="607457"/>
                    <a:pt x="2279591" y="607457"/>
                    <a:pt x="2285300" y="607457"/>
                  </a:cubicBezTo>
                  <a:lnTo>
                    <a:pt x="2285300" y="0"/>
                  </a:lnTo>
                  <a:cubicBezTo>
                    <a:pt x="1023224" y="0"/>
                    <a:pt x="0" y="1028340"/>
                    <a:pt x="0" y="2296726"/>
                  </a:cubicBezTo>
                  <a:lnTo>
                    <a:pt x="614254" y="2296726"/>
                  </a:lnTo>
                  <a:cubicBezTo>
                    <a:pt x="614254" y="2287776"/>
                    <a:pt x="614026" y="2278826"/>
                    <a:pt x="614026" y="2269646"/>
                  </a:cubicBezTo>
                  <a:close/>
                </a:path>
              </a:pathLst>
            </a:custGeom>
            <a:solidFill>
              <a:srgbClr val="00A8B8">
                <a:alpha val="69000"/>
              </a:srgbClr>
            </a:solidFill>
            <a:ln w="22794" cap="flat">
              <a:noFill/>
              <a:prstDash val="solid"/>
              <a:miter/>
            </a:ln>
          </p:spPr>
          <p:txBody>
            <a:bodyPr rtlCol="0" anchor="ctr"/>
            <a:lstStyle/>
            <a:p>
              <a:endParaRPr lang="en-GB">
                <a:latin typeface="Franklin Gothic Book" panose="020B0503020102020204" pitchFamily="34" charset="0"/>
              </a:endParaRPr>
            </a:p>
          </p:txBody>
        </p:sp>
        <p:sp>
          <p:nvSpPr>
            <p:cNvPr id="6" name="Freeform: Shape 5">
              <a:extLst>
                <a:ext uri="{FF2B5EF4-FFF2-40B4-BE49-F238E27FC236}">
                  <a16:creationId xmlns:a16="http://schemas.microsoft.com/office/drawing/2014/main" id="{96B5C6D7-433E-8183-E725-50172A866FCA}"/>
                </a:ext>
              </a:extLst>
            </p:cNvPr>
            <p:cNvSpPr/>
            <p:nvPr/>
          </p:nvSpPr>
          <p:spPr>
            <a:xfrm>
              <a:off x="6106160" y="3421197"/>
              <a:ext cx="2285299" cy="2296725"/>
            </a:xfrm>
            <a:custGeom>
              <a:avLst/>
              <a:gdLst>
                <a:gd name="connsiteX0" fmla="*/ 1626974 w 2285299"/>
                <a:gd name="connsiteY0" fmla="*/ 0 h 2296725"/>
                <a:gd name="connsiteX1" fmla="*/ 0 w 2285299"/>
                <a:gd name="connsiteY1" fmla="*/ 1644518 h 2296725"/>
                <a:gd name="connsiteX2" fmla="*/ 0 w 2285299"/>
                <a:gd name="connsiteY2" fmla="*/ 2296726 h 2296725"/>
                <a:gd name="connsiteX3" fmla="*/ 2285300 w 2285299"/>
                <a:gd name="connsiteY3" fmla="*/ 0 h 2296725"/>
                <a:gd name="connsiteX4" fmla="*/ 1626974 w 2285299"/>
                <a:gd name="connsiteY4" fmla="*/ 0 h 229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299" h="2296725">
                  <a:moveTo>
                    <a:pt x="1626974" y="0"/>
                  </a:moveTo>
                  <a:cubicBezTo>
                    <a:pt x="1617841" y="900974"/>
                    <a:pt x="895350" y="1630060"/>
                    <a:pt x="0" y="1644518"/>
                  </a:cubicBezTo>
                  <a:lnTo>
                    <a:pt x="0" y="2296726"/>
                  </a:lnTo>
                  <a:cubicBezTo>
                    <a:pt x="1262075" y="2296726"/>
                    <a:pt x="2285300" y="1268386"/>
                    <a:pt x="2285300" y="0"/>
                  </a:cubicBezTo>
                  <a:lnTo>
                    <a:pt x="1626974" y="0"/>
                  </a:lnTo>
                  <a:close/>
                </a:path>
              </a:pathLst>
            </a:custGeom>
            <a:solidFill>
              <a:srgbClr val="8BD0E4">
                <a:alpha val="51000"/>
              </a:srgbClr>
            </a:solidFill>
            <a:ln w="22794" cap="flat">
              <a:noFill/>
              <a:prstDash val="solid"/>
              <a:miter/>
            </a:ln>
          </p:spPr>
          <p:txBody>
            <a:bodyPr rtlCol="0" anchor="ctr"/>
            <a:lstStyle/>
            <a:p>
              <a:endParaRPr lang="en-GB">
                <a:latin typeface="Franklin Gothic Book" panose="020B0503020102020204" pitchFamily="34" charset="0"/>
              </a:endParaRPr>
            </a:p>
          </p:txBody>
        </p:sp>
        <p:sp>
          <p:nvSpPr>
            <p:cNvPr id="8" name="Freeform: Shape 7">
              <a:extLst>
                <a:ext uri="{FF2B5EF4-FFF2-40B4-BE49-F238E27FC236}">
                  <a16:creationId xmlns:a16="http://schemas.microsoft.com/office/drawing/2014/main" id="{0A13445D-7664-7301-D3D3-5D766569E570}"/>
                </a:ext>
              </a:extLst>
            </p:cNvPr>
            <p:cNvSpPr/>
            <p:nvPr/>
          </p:nvSpPr>
          <p:spPr>
            <a:xfrm>
              <a:off x="6829107" y="1383794"/>
              <a:ext cx="506702" cy="655650"/>
            </a:xfrm>
            <a:custGeom>
              <a:avLst/>
              <a:gdLst>
                <a:gd name="connsiteX0" fmla="*/ 195922 w 506702"/>
                <a:gd name="connsiteY0" fmla="*/ 655650 h 655650"/>
                <a:gd name="connsiteX1" fmla="*/ 506703 w 506702"/>
                <a:gd name="connsiteY1" fmla="*/ 114745 h 655650"/>
                <a:gd name="connsiteX2" fmla="*/ 308954 w 506702"/>
                <a:gd name="connsiteY2" fmla="*/ 0 h 655650"/>
                <a:gd name="connsiteX3" fmla="*/ 0 w 506702"/>
                <a:gd name="connsiteY3" fmla="*/ 537693 h 655650"/>
                <a:gd name="connsiteX4" fmla="*/ 195922 w 506702"/>
                <a:gd name="connsiteY4" fmla="*/ 655650 h 65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702" h="655650">
                  <a:moveTo>
                    <a:pt x="195922" y="655650"/>
                  </a:moveTo>
                  <a:lnTo>
                    <a:pt x="506703" y="114745"/>
                  </a:lnTo>
                  <a:lnTo>
                    <a:pt x="308954" y="0"/>
                  </a:lnTo>
                  <a:lnTo>
                    <a:pt x="0" y="537693"/>
                  </a:lnTo>
                  <a:cubicBezTo>
                    <a:pt x="68047" y="572575"/>
                    <a:pt x="133583" y="612047"/>
                    <a:pt x="195922" y="655650"/>
                  </a:cubicBezTo>
                  <a:close/>
                </a:path>
              </a:pathLst>
            </a:custGeom>
            <a:solidFill>
              <a:srgbClr val="004D8A">
                <a:alpha val="59000"/>
              </a:srgbClr>
            </a:solidFill>
            <a:ln w="22794" cap="flat">
              <a:noFill/>
              <a:prstDash val="solid"/>
              <a:miter/>
            </a:ln>
          </p:spPr>
          <p:txBody>
            <a:bodyPr rtlCol="0" anchor="ctr"/>
            <a:lstStyle/>
            <a:p>
              <a:endParaRPr lang="en-GB">
                <a:latin typeface="Franklin Gothic Book" panose="020B0503020102020204" pitchFamily="34" charset="0"/>
              </a:endParaRPr>
            </a:p>
          </p:txBody>
        </p:sp>
        <p:sp>
          <p:nvSpPr>
            <p:cNvPr id="9" name="Freeform: Shape 8">
              <a:extLst>
                <a:ext uri="{FF2B5EF4-FFF2-40B4-BE49-F238E27FC236}">
                  <a16:creationId xmlns:a16="http://schemas.microsoft.com/office/drawing/2014/main" id="{90745035-FD5D-F3F8-FEB8-B2A0D8DFA82C}"/>
                </a:ext>
              </a:extLst>
            </p:cNvPr>
            <p:cNvSpPr/>
            <p:nvPr/>
          </p:nvSpPr>
          <p:spPr>
            <a:xfrm>
              <a:off x="6418082" y="1182302"/>
              <a:ext cx="378828" cy="655879"/>
            </a:xfrm>
            <a:custGeom>
              <a:avLst/>
              <a:gdLst>
                <a:gd name="connsiteX0" fmla="*/ 219898 w 378828"/>
                <a:gd name="connsiteY0" fmla="*/ 655880 h 655879"/>
                <a:gd name="connsiteX1" fmla="*/ 378828 w 378828"/>
                <a:gd name="connsiteY1" fmla="*/ 59438 h 655879"/>
                <a:gd name="connsiteX2" fmla="*/ 158244 w 378828"/>
                <a:gd name="connsiteY2" fmla="*/ 0 h 655879"/>
                <a:gd name="connsiteX3" fmla="*/ 0 w 378828"/>
                <a:gd name="connsiteY3" fmla="*/ 593459 h 655879"/>
                <a:gd name="connsiteX4" fmla="*/ 219670 w 378828"/>
                <a:gd name="connsiteY4" fmla="*/ 655880 h 655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828" h="655879">
                  <a:moveTo>
                    <a:pt x="219898" y="655880"/>
                  </a:moveTo>
                  <a:lnTo>
                    <a:pt x="378828" y="59438"/>
                  </a:lnTo>
                  <a:lnTo>
                    <a:pt x="158244" y="0"/>
                  </a:lnTo>
                  <a:lnTo>
                    <a:pt x="0" y="593459"/>
                  </a:lnTo>
                  <a:cubicBezTo>
                    <a:pt x="75354" y="609293"/>
                    <a:pt x="148654" y="630177"/>
                    <a:pt x="219670" y="655880"/>
                  </a:cubicBezTo>
                  <a:close/>
                </a:path>
              </a:pathLst>
            </a:custGeom>
            <a:solidFill>
              <a:srgbClr val="004D8A">
                <a:alpha val="59000"/>
              </a:srgbClr>
            </a:solidFill>
            <a:ln w="22794" cap="flat">
              <a:noFill/>
              <a:prstDash val="solid"/>
              <a:miter/>
            </a:ln>
          </p:spPr>
          <p:txBody>
            <a:bodyPr rtlCol="0" anchor="ctr"/>
            <a:lstStyle/>
            <a:p>
              <a:endParaRPr lang="en-GB">
                <a:latin typeface="Franklin Gothic Book" panose="020B0503020102020204" pitchFamily="34" charset="0"/>
              </a:endParaRPr>
            </a:p>
          </p:txBody>
        </p:sp>
        <p:grpSp>
          <p:nvGrpSpPr>
            <p:cNvPr id="10" name="Graphic 7">
              <a:extLst>
                <a:ext uri="{FF2B5EF4-FFF2-40B4-BE49-F238E27FC236}">
                  <a16:creationId xmlns:a16="http://schemas.microsoft.com/office/drawing/2014/main" id="{B6E737F1-5EC7-9143-51CD-279A0D6876F0}"/>
                </a:ext>
              </a:extLst>
            </p:cNvPr>
            <p:cNvGrpSpPr/>
            <p:nvPr/>
          </p:nvGrpSpPr>
          <p:grpSpPr>
            <a:xfrm>
              <a:off x="3882057" y="3814312"/>
              <a:ext cx="1835455" cy="1837518"/>
              <a:chOff x="3882057" y="3814312"/>
              <a:chExt cx="1835455" cy="1837518"/>
            </a:xfrm>
            <a:solidFill>
              <a:srgbClr val="00A8B8"/>
            </a:solidFill>
          </p:grpSpPr>
          <p:sp>
            <p:nvSpPr>
              <p:cNvPr id="15" name="Freeform: Shape 14">
                <a:extLst>
                  <a:ext uri="{FF2B5EF4-FFF2-40B4-BE49-F238E27FC236}">
                    <a16:creationId xmlns:a16="http://schemas.microsoft.com/office/drawing/2014/main" id="{5D6C6850-80DC-C223-ACD3-F01E0C7C18ED}"/>
                  </a:ext>
                </a:extLst>
              </p:cNvPr>
              <p:cNvSpPr/>
              <p:nvPr/>
            </p:nvSpPr>
            <p:spPr>
              <a:xfrm>
                <a:off x="4098759" y="4218442"/>
                <a:ext cx="587309" cy="393114"/>
              </a:xfrm>
              <a:custGeom>
                <a:avLst/>
                <a:gdLst>
                  <a:gd name="connsiteX0" fmla="*/ 540270 w 587309"/>
                  <a:gd name="connsiteY0" fmla="*/ 230 h 393114"/>
                  <a:gd name="connsiteX1" fmla="*/ 0 w 587309"/>
                  <a:gd name="connsiteY1" fmla="*/ 313712 h 393114"/>
                  <a:gd name="connsiteX2" fmla="*/ 45669 w 587309"/>
                  <a:gd name="connsiteY2" fmla="*/ 393115 h 393114"/>
                  <a:gd name="connsiteX3" fmla="*/ 587309 w 587309"/>
                  <a:gd name="connsiteY3" fmla="*/ 78715 h 393114"/>
                  <a:gd name="connsiteX4" fmla="*/ 540270 w 587309"/>
                  <a:gd name="connsiteY4" fmla="*/ 0 h 393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309" h="393114">
                    <a:moveTo>
                      <a:pt x="540270" y="230"/>
                    </a:moveTo>
                    <a:lnTo>
                      <a:pt x="0" y="313712"/>
                    </a:lnTo>
                    <a:lnTo>
                      <a:pt x="45669" y="393115"/>
                    </a:lnTo>
                    <a:lnTo>
                      <a:pt x="587309" y="78715"/>
                    </a:lnTo>
                    <a:cubicBezTo>
                      <a:pt x="570868" y="53012"/>
                      <a:pt x="555112" y="26851"/>
                      <a:pt x="540270" y="0"/>
                    </a:cubicBezTo>
                    <a:close/>
                  </a:path>
                </a:pathLst>
              </a:custGeom>
              <a:solidFill>
                <a:srgbClr val="00A8B8">
                  <a:alpha val="41000"/>
                </a:srgbClr>
              </a:solidFill>
              <a:ln w="22794" cap="flat">
                <a:noFill/>
                <a:prstDash val="solid"/>
                <a:miter/>
              </a:ln>
            </p:spPr>
            <p:txBody>
              <a:bodyPr rtlCol="0" anchor="ctr"/>
              <a:lstStyle/>
              <a:p>
                <a:endParaRPr lang="en-GB">
                  <a:latin typeface="Franklin Gothic Book" panose="020B0503020102020204" pitchFamily="34" charset="0"/>
                </a:endParaRPr>
              </a:p>
            </p:txBody>
          </p:sp>
          <p:sp>
            <p:nvSpPr>
              <p:cNvPr id="16" name="Freeform: Shape 15">
                <a:extLst>
                  <a:ext uri="{FF2B5EF4-FFF2-40B4-BE49-F238E27FC236}">
                    <a16:creationId xmlns:a16="http://schemas.microsoft.com/office/drawing/2014/main" id="{C14C7F4A-743B-10FD-264B-9B80E9C84865}"/>
                  </a:ext>
                </a:extLst>
              </p:cNvPr>
              <p:cNvSpPr/>
              <p:nvPr/>
            </p:nvSpPr>
            <p:spPr>
              <a:xfrm>
                <a:off x="3882057" y="3814312"/>
                <a:ext cx="620191" cy="248995"/>
              </a:xfrm>
              <a:custGeom>
                <a:avLst/>
                <a:gdLst>
                  <a:gd name="connsiteX0" fmla="*/ 595073 w 620191"/>
                  <a:gd name="connsiteY0" fmla="*/ 230 h 248995"/>
                  <a:gd name="connsiteX1" fmla="*/ 0 w 620191"/>
                  <a:gd name="connsiteY1" fmla="*/ 160413 h 248995"/>
                  <a:gd name="connsiteX2" fmla="*/ 23748 w 620191"/>
                  <a:gd name="connsiteY2" fmla="*/ 248996 h 248995"/>
                  <a:gd name="connsiteX3" fmla="*/ 620191 w 620191"/>
                  <a:gd name="connsiteY3" fmla="*/ 88353 h 248995"/>
                  <a:gd name="connsiteX4" fmla="*/ 595073 w 620191"/>
                  <a:gd name="connsiteY4" fmla="*/ 0 h 248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191" h="248995">
                    <a:moveTo>
                      <a:pt x="595073" y="230"/>
                    </a:moveTo>
                    <a:lnTo>
                      <a:pt x="0" y="160413"/>
                    </a:lnTo>
                    <a:lnTo>
                      <a:pt x="23748" y="248996"/>
                    </a:lnTo>
                    <a:lnTo>
                      <a:pt x="620191" y="88353"/>
                    </a:lnTo>
                    <a:cubicBezTo>
                      <a:pt x="611057" y="59208"/>
                      <a:pt x="602608" y="29833"/>
                      <a:pt x="595073" y="0"/>
                    </a:cubicBezTo>
                    <a:close/>
                  </a:path>
                </a:pathLst>
              </a:custGeom>
              <a:solidFill>
                <a:srgbClr val="00A8B8">
                  <a:alpha val="41000"/>
                </a:srgbClr>
              </a:solidFill>
              <a:ln w="22794" cap="flat">
                <a:noFill/>
                <a:prstDash val="solid"/>
                <a:miter/>
              </a:ln>
            </p:spPr>
            <p:txBody>
              <a:bodyPr rtlCol="0" anchor="ctr"/>
              <a:lstStyle/>
              <a:p>
                <a:endParaRPr lang="en-GB">
                  <a:latin typeface="Franklin Gothic Book" panose="020B0503020102020204" pitchFamily="34" charset="0"/>
                </a:endParaRPr>
              </a:p>
            </p:txBody>
          </p:sp>
          <p:sp>
            <p:nvSpPr>
              <p:cNvPr id="21" name="Freeform: Shape 20">
                <a:extLst>
                  <a:ext uri="{FF2B5EF4-FFF2-40B4-BE49-F238E27FC236}">
                    <a16:creationId xmlns:a16="http://schemas.microsoft.com/office/drawing/2014/main" id="{84229609-45C3-5FEA-C944-FD1FE71A553B}"/>
                  </a:ext>
                </a:extLst>
              </p:cNvPr>
              <p:cNvSpPr/>
              <p:nvPr/>
            </p:nvSpPr>
            <p:spPr>
              <a:xfrm>
                <a:off x="4916699" y="4832325"/>
                <a:ext cx="398922" cy="601490"/>
              </a:xfrm>
              <a:custGeom>
                <a:avLst/>
                <a:gdLst>
                  <a:gd name="connsiteX0" fmla="*/ 319229 w 398922"/>
                  <a:gd name="connsiteY0" fmla="*/ 0 h 601490"/>
                  <a:gd name="connsiteX1" fmla="*/ 0 w 398922"/>
                  <a:gd name="connsiteY1" fmla="*/ 555593 h 601490"/>
                  <a:gd name="connsiteX2" fmla="*/ 79008 w 398922"/>
                  <a:gd name="connsiteY2" fmla="*/ 601491 h 601490"/>
                  <a:gd name="connsiteX3" fmla="*/ 398923 w 398922"/>
                  <a:gd name="connsiteY3" fmla="*/ 44521 h 601490"/>
                  <a:gd name="connsiteX4" fmla="*/ 319001 w 398922"/>
                  <a:gd name="connsiteY4" fmla="*/ 0 h 60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922" h="601490">
                    <a:moveTo>
                      <a:pt x="319229" y="0"/>
                    </a:moveTo>
                    <a:lnTo>
                      <a:pt x="0" y="555593"/>
                    </a:lnTo>
                    <a:lnTo>
                      <a:pt x="79008" y="601491"/>
                    </a:lnTo>
                    <a:lnTo>
                      <a:pt x="398923" y="44521"/>
                    </a:lnTo>
                    <a:cubicBezTo>
                      <a:pt x="371978" y="30293"/>
                      <a:pt x="345261" y="15605"/>
                      <a:pt x="319001" y="0"/>
                    </a:cubicBezTo>
                    <a:close/>
                  </a:path>
                </a:pathLst>
              </a:custGeom>
              <a:solidFill>
                <a:srgbClr val="00A8B8">
                  <a:alpha val="41000"/>
                </a:srgbClr>
              </a:solidFill>
              <a:ln w="22794" cap="flat">
                <a:noFill/>
                <a:prstDash val="solid"/>
                <a:miter/>
              </a:ln>
            </p:spPr>
            <p:txBody>
              <a:bodyPr rtlCol="0" anchor="ctr"/>
              <a:lstStyle/>
              <a:p>
                <a:endParaRPr lang="en-GB">
                  <a:latin typeface="Franklin Gothic Book" panose="020B0503020102020204" pitchFamily="34" charset="0"/>
                </a:endParaRPr>
              </a:p>
            </p:txBody>
          </p:sp>
          <p:sp>
            <p:nvSpPr>
              <p:cNvPr id="22" name="Freeform: Shape 21">
                <a:extLst>
                  <a:ext uri="{FF2B5EF4-FFF2-40B4-BE49-F238E27FC236}">
                    <a16:creationId xmlns:a16="http://schemas.microsoft.com/office/drawing/2014/main" id="{77E1AB7B-E36A-0C56-1730-139ED6CB7F53}"/>
                  </a:ext>
                </a:extLst>
              </p:cNvPr>
              <p:cNvSpPr/>
              <p:nvPr/>
            </p:nvSpPr>
            <p:spPr>
              <a:xfrm>
                <a:off x="4451784" y="4565429"/>
                <a:ext cx="511954" cy="513596"/>
              </a:xfrm>
              <a:custGeom>
                <a:avLst/>
                <a:gdLst>
                  <a:gd name="connsiteX0" fmla="*/ 446419 w 511954"/>
                  <a:gd name="connsiteY0" fmla="*/ 0 h 513596"/>
                  <a:gd name="connsiteX1" fmla="*/ 0 w 511954"/>
                  <a:gd name="connsiteY1" fmla="*/ 448651 h 513596"/>
                  <a:gd name="connsiteX2" fmla="*/ 64622 w 511954"/>
                  <a:gd name="connsiteY2" fmla="*/ 513596 h 513596"/>
                  <a:gd name="connsiteX3" fmla="*/ 511955 w 511954"/>
                  <a:gd name="connsiteY3" fmla="*/ 64027 h 513596"/>
                  <a:gd name="connsiteX4" fmla="*/ 446419 w 511954"/>
                  <a:gd name="connsiteY4" fmla="*/ 0 h 51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954" h="513596">
                    <a:moveTo>
                      <a:pt x="446419" y="0"/>
                    </a:moveTo>
                    <a:lnTo>
                      <a:pt x="0" y="448651"/>
                    </a:lnTo>
                    <a:lnTo>
                      <a:pt x="64622" y="513596"/>
                    </a:lnTo>
                    <a:lnTo>
                      <a:pt x="511955" y="64027"/>
                    </a:lnTo>
                    <a:cubicBezTo>
                      <a:pt x="489577" y="43373"/>
                      <a:pt x="467655" y="22031"/>
                      <a:pt x="446419" y="0"/>
                    </a:cubicBezTo>
                    <a:close/>
                  </a:path>
                </a:pathLst>
              </a:custGeom>
              <a:solidFill>
                <a:srgbClr val="00A8B8">
                  <a:alpha val="41000"/>
                </a:srgbClr>
              </a:solidFill>
              <a:ln w="22794" cap="flat">
                <a:noFill/>
                <a:prstDash val="solid"/>
                <a:miter/>
              </a:ln>
            </p:spPr>
            <p:txBody>
              <a:bodyPr rtlCol="0" anchor="ctr"/>
              <a:lstStyle/>
              <a:p>
                <a:endParaRPr lang="en-GB">
                  <a:latin typeface="Franklin Gothic Book" panose="020B0503020102020204" pitchFamily="34" charset="0"/>
                </a:endParaRPr>
              </a:p>
            </p:txBody>
          </p:sp>
          <p:sp>
            <p:nvSpPr>
              <p:cNvPr id="23" name="Freeform: Shape 22">
                <a:extLst>
                  <a:ext uri="{FF2B5EF4-FFF2-40B4-BE49-F238E27FC236}">
                    <a16:creationId xmlns:a16="http://schemas.microsoft.com/office/drawing/2014/main" id="{4019EAC4-4588-3359-05C2-BB9BFD2BED52}"/>
                  </a:ext>
                </a:extLst>
              </p:cNvPr>
              <p:cNvSpPr/>
              <p:nvPr/>
            </p:nvSpPr>
            <p:spPr>
              <a:xfrm>
                <a:off x="5462220" y="5001917"/>
                <a:ext cx="255292" cy="649913"/>
              </a:xfrm>
              <a:custGeom>
                <a:avLst/>
                <a:gdLst>
                  <a:gd name="connsiteX0" fmla="*/ 166922 w 255292"/>
                  <a:gd name="connsiteY0" fmla="*/ 0 h 649913"/>
                  <a:gd name="connsiteX1" fmla="*/ 0 w 255292"/>
                  <a:gd name="connsiteY1" fmla="*/ 626046 h 649913"/>
                  <a:gd name="connsiteX2" fmla="*/ 88142 w 255292"/>
                  <a:gd name="connsiteY2" fmla="*/ 649913 h 649913"/>
                  <a:gd name="connsiteX3" fmla="*/ 255292 w 255292"/>
                  <a:gd name="connsiteY3" fmla="*/ 22720 h 649913"/>
                  <a:gd name="connsiteX4" fmla="*/ 166693 w 255292"/>
                  <a:gd name="connsiteY4" fmla="*/ 230 h 649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92" h="649913">
                    <a:moveTo>
                      <a:pt x="166922" y="0"/>
                    </a:moveTo>
                    <a:lnTo>
                      <a:pt x="0" y="626046"/>
                    </a:lnTo>
                    <a:lnTo>
                      <a:pt x="88142" y="649913"/>
                    </a:lnTo>
                    <a:lnTo>
                      <a:pt x="255292" y="22720"/>
                    </a:lnTo>
                    <a:cubicBezTo>
                      <a:pt x="225379" y="16065"/>
                      <a:pt x="195922" y="8491"/>
                      <a:pt x="166693" y="230"/>
                    </a:cubicBezTo>
                    <a:close/>
                  </a:path>
                </a:pathLst>
              </a:custGeom>
              <a:solidFill>
                <a:srgbClr val="00A8B8">
                  <a:alpha val="41000"/>
                </a:srgbClr>
              </a:solidFill>
              <a:ln w="22794" cap="flat">
                <a:noFill/>
                <a:prstDash val="solid"/>
                <a:miter/>
              </a:ln>
            </p:spPr>
            <p:txBody>
              <a:bodyPr rtlCol="0" anchor="ctr"/>
              <a:lstStyle/>
              <a:p>
                <a:endParaRPr lang="en-GB">
                  <a:latin typeface="Franklin Gothic Book" panose="020B0503020102020204" pitchFamily="34" charset="0"/>
                </a:endParaRPr>
              </a:p>
            </p:txBody>
          </p:sp>
        </p:grpSp>
        <p:sp>
          <p:nvSpPr>
            <p:cNvPr id="12" name="Freeform: Shape 11">
              <a:extLst>
                <a:ext uri="{FF2B5EF4-FFF2-40B4-BE49-F238E27FC236}">
                  <a16:creationId xmlns:a16="http://schemas.microsoft.com/office/drawing/2014/main" id="{2F73EFBD-C73A-6EF3-16F2-373B0E8C944E}"/>
                </a:ext>
              </a:extLst>
            </p:cNvPr>
            <p:cNvSpPr/>
            <p:nvPr/>
          </p:nvSpPr>
          <p:spPr>
            <a:xfrm>
              <a:off x="7652070" y="2721944"/>
              <a:ext cx="676821" cy="389213"/>
            </a:xfrm>
            <a:custGeom>
              <a:avLst/>
              <a:gdLst>
                <a:gd name="connsiteX0" fmla="*/ 55260 w 676821"/>
                <a:gd name="connsiteY0" fmla="*/ 388984 h 389213"/>
                <a:gd name="connsiteX1" fmla="*/ 676821 w 676821"/>
                <a:gd name="connsiteY1" fmla="*/ 221686 h 389213"/>
                <a:gd name="connsiteX2" fmla="*/ 617679 w 676821"/>
                <a:gd name="connsiteY2" fmla="*/ 0 h 389213"/>
                <a:gd name="connsiteX3" fmla="*/ 0 w 676821"/>
                <a:gd name="connsiteY3" fmla="*/ 166380 h 389213"/>
                <a:gd name="connsiteX4" fmla="*/ 55260 w 676821"/>
                <a:gd name="connsiteY4" fmla="*/ 389213 h 389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821" h="389213">
                  <a:moveTo>
                    <a:pt x="55260" y="388984"/>
                  </a:moveTo>
                  <a:lnTo>
                    <a:pt x="676821" y="221686"/>
                  </a:lnTo>
                  <a:lnTo>
                    <a:pt x="617679" y="0"/>
                  </a:lnTo>
                  <a:lnTo>
                    <a:pt x="0" y="166380"/>
                  </a:lnTo>
                  <a:cubicBezTo>
                    <a:pt x="23292" y="238668"/>
                    <a:pt x="41788" y="313023"/>
                    <a:pt x="55260" y="389213"/>
                  </a:cubicBezTo>
                  <a:close/>
                </a:path>
              </a:pathLst>
            </a:custGeom>
            <a:solidFill>
              <a:srgbClr val="004D8A">
                <a:alpha val="59000"/>
              </a:srgbClr>
            </a:solidFill>
            <a:ln w="22794" cap="flat">
              <a:noFill/>
              <a:prstDash val="solid"/>
              <a:miter/>
            </a:ln>
          </p:spPr>
          <p:txBody>
            <a:bodyPr rtlCol="0" anchor="ctr"/>
            <a:lstStyle/>
            <a:p>
              <a:endParaRPr lang="en-GB">
                <a:latin typeface="Franklin Gothic Book" panose="020B0503020102020204" pitchFamily="34" charset="0"/>
              </a:endParaRPr>
            </a:p>
          </p:txBody>
        </p:sp>
        <p:sp>
          <p:nvSpPr>
            <p:cNvPr id="13" name="Freeform: Shape 12">
              <a:extLst>
                <a:ext uri="{FF2B5EF4-FFF2-40B4-BE49-F238E27FC236}">
                  <a16:creationId xmlns:a16="http://schemas.microsoft.com/office/drawing/2014/main" id="{B3AAE6C1-DC2F-988F-B6F2-FA6331965E40}"/>
                </a:ext>
              </a:extLst>
            </p:cNvPr>
            <p:cNvSpPr/>
            <p:nvPr/>
          </p:nvSpPr>
          <p:spPr>
            <a:xfrm>
              <a:off x="7466881" y="2180579"/>
              <a:ext cx="661750" cy="518415"/>
            </a:xfrm>
            <a:custGeom>
              <a:avLst/>
              <a:gdLst>
                <a:gd name="connsiteX0" fmla="*/ 110977 w 661750"/>
                <a:gd name="connsiteY0" fmla="*/ 518416 h 518415"/>
                <a:gd name="connsiteX1" fmla="*/ 661751 w 661750"/>
                <a:gd name="connsiteY1" fmla="*/ 198737 h 518415"/>
                <a:gd name="connsiteX2" fmla="*/ 547577 w 661750"/>
                <a:gd name="connsiteY2" fmla="*/ 0 h 518415"/>
                <a:gd name="connsiteX3" fmla="*/ 0 w 661750"/>
                <a:gd name="connsiteY3" fmla="*/ 317842 h 518415"/>
                <a:gd name="connsiteX4" fmla="*/ 110977 w 661750"/>
                <a:gd name="connsiteY4" fmla="*/ 518416 h 518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750" h="518415">
                  <a:moveTo>
                    <a:pt x="110977" y="518416"/>
                  </a:moveTo>
                  <a:lnTo>
                    <a:pt x="661751" y="198737"/>
                  </a:lnTo>
                  <a:lnTo>
                    <a:pt x="547577" y="0"/>
                  </a:lnTo>
                  <a:lnTo>
                    <a:pt x="0" y="317842"/>
                  </a:lnTo>
                  <a:cubicBezTo>
                    <a:pt x="41331" y="381870"/>
                    <a:pt x="78552" y="448651"/>
                    <a:pt x="110977" y="518416"/>
                  </a:cubicBezTo>
                  <a:close/>
                </a:path>
              </a:pathLst>
            </a:custGeom>
            <a:solidFill>
              <a:srgbClr val="004D8A">
                <a:alpha val="59000"/>
              </a:srgbClr>
            </a:solidFill>
            <a:ln w="22794" cap="flat">
              <a:noFill/>
              <a:prstDash val="solid"/>
              <a:miter/>
            </a:ln>
          </p:spPr>
          <p:txBody>
            <a:bodyPr rtlCol="0" anchor="ctr"/>
            <a:lstStyle/>
            <a:p>
              <a:endParaRPr lang="en-GB">
                <a:latin typeface="Franklin Gothic Book" panose="020B0503020102020204" pitchFamily="34" charset="0"/>
              </a:endParaRPr>
            </a:p>
          </p:txBody>
        </p:sp>
        <p:sp>
          <p:nvSpPr>
            <p:cNvPr id="14" name="Freeform: Shape 13">
              <a:extLst>
                <a:ext uri="{FF2B5EF4-FFF2-40B4-BE49-F238E27FC236}">
                  <a16:creationId xmlns:a16="http://schemas.microsoft.com/office/drawing/2014/main" id="{E9C09212-C506-1B30-9B88-4476F0D5AA77}"/>
                </a:ext>
              </a:extLst>
            </p:cNvPr>
            <p:cNvSpPr/>
            <p:nvPr/>
          </p:nvSpPr>
          <p:spPr>
            <a:xfrm>
              <a:off x="7186470" y="1724355"/>
              <a:ext cx="603293" cy="609293"/>
            </a:xfrm>
            <a:custGeom>
              <a:avLst/>
              <a:gdLst>
                <a:gd name="connsiteX0" fmla="*/ 158701 w 603293"/>
                <a:gd name="connsiteY0" fmla="*/ 609064 h 609293"/>
                <a:gd name="connsiteX1" fmla="*/ 603293 w 603293"/>
                <a:gd name="connsiteY1" fmla="*/ 162249 h 609293"/>
                <a:gd name="connsiteX2" fmla="*/ 441852 w 603293"/>
                <a:gd name="connsiteY2" fmla="*/ 0 h 609293"/>
                <a:gd name="connsiteX3" fmla="*/ 0 w 603293"/>
                <a:gd name="connsiteY3" fmla="*/ 444061 h 609293"/>
                <a:gd name="connsiteX4" fmla="*/ 158701 w 603293"/>
                <a:gd name="connsiteY4" fmla="*/ 609293 h 609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293" h="609293">
                  <a:moveTo>
                    <a:pt x="158701" y="609064"/>
                  </a:moveTo>
                  <a:lnTo>
                    <a:pt x="603293" y="162249"/>
                  </a:lnTo>
                  <a:lnTo>
                    <a:pt x="441852" y="0"/>
                  </a:lnTo>
                  <a:lnTo>
                    <a:pt x="0" y="444061"/>
                  </a:lnTo>
                  <a:cubicBezTo>
                    <a:pt x="56630" y="495237"/>
                    <a:pt x="109607" y="550544"/>
                    <a:pt x="158701" y="609293"/>
                  </a:cubicBezTo>
                  <a:close/>
                </a:path>
              </a:pathLst>
            </a:custGeom>
            <a:solidFill>
              <a:srgbClr val="004D8A">
                <a:alpha val="59000"/>
              </a:srgbClr>
            </a:solidFill>
            <a:ln w="22794" cap="flat">
              <a:noFill/>
              <a:prstDash val="solid"/>
              <a:miter/>
            </a:ln>
          </p:spPr>
          <p:txBody>
            <a:bodyPr rtlCol="0" anchor="ctr"/>
            <a:lstStyle/>
            <a:p>
              <a:endParaRPr lang="en-GB">
                <a:latin typeface="Franklin Gothic Book" panose="020B0503020102020204" pitchFamily="34" charset="0"/>
              </a:endParaRPr>
            </a:p>
          </p:txBody>
        </p:sp>
      </p:grpSp>
    </p:spTree>
    <p:extLst>
      <p:ext uri="{BB962C8B-B14F-4D97-AF65-F5344CB8AC3E}">
        <p14:creationId xmlns:p14="http://schemas.microsoft.com/office/powerpoint/2010/main" val="3006766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Slide">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A93C5DA2-06C1-A017-8DDC-856908F1EFD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5295" t="14160" r="7609" b="21199"/>
          <a:stretch/>
        </p:blipFill>
        <p:spPr>
          <a:xfrm>
            <a:off x="0" y="0"/>
            <a:ext cx="12192000" cy="6858000"/>
          </a:xfrm>
          <a:prstGeom prst="rect">
            <a:avLst/>
          </a:prstGeom>
        </p:spPr>
      </p:pic>
      <p:grpSp>
        <p:nvGrpSpPr>
          <p:cNvPr id="17" name="Group 16">
            <a:extLst>
              <a:ext uri="{FF2B5EF4-FFF2-40B4-BE49-F238E27FC236}">
                <a16:creationId xmlns:a16="http://schemas.microsoft.com/office/drawing/2014/main" id="{BBBBC916-57F7-D8BE-8A49-6F4226522F04}"/>
              </a:ext>
            </a:extLst>
          </p:cNvPr>
          <p:cNvGrpSpPr/>
          <p:nvPr userDrawn="1"/>
        </p:nvGrpSpPr>
        <p:grpSpPr>
          <a:xfrm>
            <a:off x="79514" y="4878730"/>
            <a:ext cx="1861450" cy="1862923"/>
            <a:chOff x="3811270" y="1134110"/>
            <a:chExt cx="4580189" cy="4583813"/>
          </a:xfrm>
        </p:grpSpPr>
        <p:pic>
          <p:nvPicPr>
            <p:cNvPr id="2" name="Graphic 1">
              <a:extLst>
                <a:ext uri="{FF2B5EF4-FFF2-40B4-BE49-F238E27FC236}">
                  <a16:creationId xmlns:a16="http://schemas.microsoft.com/office/drawing/2014/main" id="{0BC270F1-40DA-BD0A-373F-D9F94130161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70764" y="2203764"/>
              <a:ext cx="2450471" cy="2450471"/>
            </a:xfrm>
            <a:prstGeom prst="rect">
              <a:avLst/>
            </a:prstGeom>
          </p:spPr>
        </p:pic>
        <p:grpSp>
          <p:nvGrpSpPr>
            <p:cNvPr id="3" name="Graphic 7">
              <a:extLst>
                <a:ext uri="{FF2B5EF4-FFF2-40B4-BE49-F238E27FC236}">
                  <a16:creationId xmlns:a16="http://schemas.microsoft.com/office/drawing/2014/main" id="{A7E00377-B6F8-D790-1CEB-7CFD0A075505}"/>
                </a:ext>
              </a:extLst>
            </p:cNvPr>
            <p:cNvGrpSpPr/>
            <p:nvPr userDrawn="1"/>
          </p:nvGrpSpPr>
          <p:grpSpPr>
            <a:xfrm>
              <a:off x="3811270" y="1134110"/>
              <a:ext cx="4580189" cy="4583813"/>
              <a:chOff x="3811270" y="1134110"/>
              <a:chExt cx="4580189" cy="4583813"/>
            </a:xfrm>
          </p:grpSpPr>
          <p:sp>
            <p:nvSpPr>
              <p:cNvPr id="4" name="Freeform: Shape 3">
                <a:extLst>
                  <a:ext uri="{FF2B5EF4-FFF2-40B4-BE49-F238E27FC236}">
                    <a16:creationId xmlns:a16="http://schemas.microsoft.com/office/drawing/2014/main" id="{8681C027-E6C6-2CE0-A96B-3D8C722C7D33}"/>
                  </a:ext>
                </a:extLst>
              </p:cNvPr>
              <p:cNvSpPr/>
              <p:nvPr/>
            </p:nvSpPr>
            <p:spPr>
              <a:xfrm>
                <a:off x="3811270" y="1134110"/>
                <a:ext cx="2285299" cy="2296725"/>
              </a:xfrm>
              <a:custGeom>
                <a:avLst/>
                <a:gdLst>
                  <a:gd name="connsiteX0" fmla="*/ 614026 w 2285299"/>
                  <a:gd name="connsiteY0" fmla="*/ 2269646 h 2296725"/>
                  <a:gd name="connsiteX1" fmla="*/ 2267945 w 2285299"/>
                  <a:gd name="connsiteY1" fmla="*/ 607457 h 2296725"/>
                  <a:gd name="connsiteX2" fmla="*/ 2285300 w 2285299"/>
                  <a:gd name="connsiteY2" fmla="*/ 607457 h 2296725"/>
                  <a:gd name="connsiteX3" fmla="*/ 2285300 w 2285299"/>
                  <a:gd name="connsiteY3" fmla="*/ 0 h 2296725"/>
                  <a:gd name="connsiteX4" fmla="*/ 0 w 2285299"/>
                  <a:gd name="connsiteY4" fmla="*/ 2296726 h 2296725"/>
                  <a:gd name="connsiteX5" fmla="*/ 614254 w 2285299"/>
                  <a:gd name="connsiteY5" fmla="*/ 2296726 h 2296725"/>
                  <a:gd name="connsiteX6" fmla="*/ 614026 w 2285299"/>
                  <a:gd name="connsiteY6" fmla="*/ 2269646 h 229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5299" h="2296725">
                    <a:moveTo>
                      <a:pt x="614026" y="2269646"/>
                    </a:moveTo>
                    <a:cubicBezTo>
                      <a:pt x="614026" y="1351690"/>
                      <a:pt x="1354556" y="607457"/>
                      <a:pt x="2267945" y="607457"/>
                    </a:cubicBezTo>
                    <a:cubicBezTo>
                      <a:pt x="2273654" y="607457"/>
                      <a:pt x="2279591" y="607457"/>
                      <a:pt x="2285300" y="607457"/>
                    </a:cubicBezTo>
                    <a:lnTo>
                      <a:pt x="2285300" y="0"/>
                    </a:lnTo>
                    <a:cubicBezTo>
                      <a:pt x="1023224" y="0"/>
                      <a:pt x="0" y="1028340"/>
                      <a:pt x="0" y="2296726"/>
                    </a:cubicBezTo>
                    <a:lnTo>
                      <a:pt x="614254" y="2296726"/>
                    </a:lnTo>
                    <a:cubicBezTo>
                      <a:pt x="614254" y="2287776"/>
                      <a:pt x="614026" y="2278826"/>
                      <a:pt x="614026" y="2269646"/>
                    </a:cubicBezTo>
                    <a:close/>
                  </a:path>
                </a:pathLst>
              </a:custGeom>
              <a:solidFill>
                <a:srgbClr val="00A8B8">
                  <a:alpha val="69000"/>
                </a:srgbClr>
              </a:solidFill>
              <a:ln w="22794"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6ACB1375-9EE9-FB29-7C77-FC5FE38B4416}"/>
                  </a:ext>
                </a:extLst>
              </p:cNvPr>
              <p:cNvSpPr/>
              <p:nvPr/>
            </p:nvSpPr>
            <p:spPr>
              <a:xfrm>
                <a:off x="6106160" y="3421197"/>
                <a:ext cx="2285299" cy="2296725"/>
              </a:xfrm>
              <a:custGeom>
                <a:avLst/>
                <a:gdLst>
                  <a:gd name="connsiteX0" fmla="*/ 1626974 w 2285299"/>
                  <a:gd name="connsiteY0" fmla="*/ 0 h 2296725"/>
                  <a:gd name="connsiteX1" fmla="*/ 0 w 2285299"/>
                  <a:gd name="connsiteY1" fmla="*/ 1644518 h 2296725"/>
                  <a:gd name="connsiteX2" fmla="*/ 0 w 2285299"/>
                  <a:gd name="connsiteY2" fmla="*/ 2296726 h 2296725"/>
                  <a:gd name="connsiteX3" fmla="*/ 2285300 w 2285299"/>
                  <a:gd name="connsiteY3" fmla="*/ 0 h 2296725"/>
                  <a:gd name="connsiteX4" fmla="*/ 1626974 w 2285299"/>
                  <a:gd name="connsiteY4" fmla="*/ 0 h 229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299" h="2296725">
                    <a:moveTo>
                      <a:pt x="1626974" y="0"/>
                    </a:moveTo>
                    <a:cubicBezTo>
                      <a:pt x="1617841" y="900974"/>
                      <a:pt x="895350" y="1630060"/>
                      <a:pt x="0" y="1644518"/>
                    </a:cubicBezTo>
                    <a:lnTo>
                      <a:pt x="0" y="2296726"/>
                    </a:lnTo>
                    <a:cubicBezTo>
                      <a:pt x="1262075" y="2296726"/>
                      <a:pt x="2285300" y="1268386"/>
                      <a:pt x="2285300" y="0"/>
                    </a:cubicBezTo>
                    <a:lnTo>
                      <a:pt x="1626974" y="0"/>
                    </a:lnTo>
                    <a:close/>
                  </a:path>
                </a:pathLst>
              </a:custGeom>
              <a:solidFill>
                <a:srgbClr val="8BD0E4">
                  <a:alpha val="51000"/>
                </a:srgbClr>
              </a:solidFill>
              <a:ln w="22794"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31E69369-DE17-3601-0D2F-AFEEA76BFB27}"/>
                  </a:ext>
                </a:extLst>
              </p:cNvPr>
              <p:cNvSpPr/>
              <p:nvPr/>
            </p:nvSpPr>
            <p:spPr>
              <a:xfrm>
                <a:off x="6829107" y="1383794"/>
                <a:ext cx="506702" cy="655650"/>
              </a:xfrm>
              <a:custGeom>
                <a:avLst/>
                <a:gdLst>
                  <a:gd name="connsiteX0" fmla="*/ 195922 w 506702"/>
                  <a:gd name="connsiteY0" fmla="*/ 655650 h 655650"/>
                  <a:gd name="connsiteX1" fmla="*/ 506703 w 506702"/>
                  <a:gd name="connsiteY1" fmla="*/ 114745 h 655650"/>
                  <a:gd name="connsiteX2" fmla="*/ 308954 w 506702"/>
                  <a:gd name="connsiteY2" fmla="*/ 0 h 655650"/>
                  <a:gd name="connsiteX3" fmla="*/ 0 w 506702"/>
                  <a:gd name="connsiteY3" fmla="*/ 537693 h 655650"/>
                  <a:gd name="connsiteX4" fmla="*/ 195922 w 506702"/>
                  <a:gd name="connsiteY4" fmla="*/ 655650 h 65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702" h="655650">
                    <a:moveTo>
                      <a:pt x="195922" y="655650"/>
                    </a:moveTo>
                    <a:lnTo>
                      <a:pt x="506703" y="114745"/>
                    </a:lnTo>
                    <a:lnTo>
                      <a:pt x="308954" y="0"/>
                    </a:lnTo>
                    <a:lnTo>
                      <a:pt x="0" y="537693"/>
                    </a:lnTo>
                    <a:cubicBezTo>
                      <a:pt x="68047" y="572575"/>
                      <a:pt x="133583" y="612047"/>
                      <a:pt x="195922" y="655650"/>
                    </a:cubicBezTo>
                    <a:close/>
                  </a:path>
                </a:pathLst>
              </a:custGeom>
              <a:solidFill>
                <a:srgbClr val="004D8A">
                  <a:alpha val="59000"/>
                </a:srgbClr>
              </a:solidFill>
              <a:ln w="22794"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21E9342F-AF6B-F7DE-46DE-22BD5CAED4F8}"/>
                  </a:ext>
                </a:extLst>
              </p:cNvPr>
              <p:cNvSpPr/>
              <p:nvPr/>
            </p:nvSpPr>
            <p:spPr>
              <a:xfrm>
                <a:off x="6418082" y="1182302"/>
                <a:ext cx="378828" cy="655879"/>
              </a:xfrm>
              <a:custGeom>
                <a:avLst/>
                <a:gdLst>
                  <a:gd name="connsiteX0" fmla="*/ 219898 w 378828"/>
                  <a:gd name="connsiteY0" fmla="*/ 655880 h 655879"/>
                  <a:gd name="connsiteX1" fmla="*/ 378828 w 378828"/>
                  <a:gd name="connsiteY1" fmla="*/ 59438 h 655879"/>
                  <a:gd name="connsiteX2" fmla="*/ 158244 w 378828"/>
                  <a:gd name="connsiteY2" fmla="*/ 0 h 655879"/>
                  <a:gd name="connsiteX3" fmla="*/ 0 w 378828"/>
                  <a:gd name="connsiteY3" fmla="*/ 593459 h 655879"/>
                  <a:gd name="connsiteX4" fmla="*/ 219670 w 378828"/>
                  <a:gd name="connsiteY4" fmla="*/ 655880 h 655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828" h="655879">
                    <a:moveTo>
                      <a:pt x="219898" y="655880"/>
                    </a:moveTo>
                    <a:lnTo>
                      <a:pt x="378828" y="59438"/>
                    </a:lnTo>
                    <a:lnTo>
                      <a:pt x="158244" y="0"/>
                    </a:lnTo>
                    <a:lnTo>
                      <a:pt x="0" y="593459"/>
                    </a:lnTo>
                    <a:cubicBezTo>
                      <a:pt x="75354" y="609293"/>
                      <a:pt x="148654" y="630177"/>
                      <a:pt x="219670" y="655880"/>
                    </a:cubicBezTo>
                    <a:close/>
                  </a:path>
                </a:pathLst>
              </a:custGeom>
              <a:solidFill>
                <a:srgbClr val="004D8A">
                  <a:alpha val="59000"/>
                </a:srgbClr>
              </a:solidFill>
              <a:ln w="22794" cap="flat">
                <a:noFill/>
                <a:prstDash val="solid"/>
                <a:miter/>
              </a:ln>
            </p:spPr>
            <p:txBody>
              <a:bodyPr rtlCol="0" anchor="ctr"/>
              <a:lstStyle/>
              <a:p>
                <a:endParaRPr lang="en-GB"/>
              </a:p>
            </p:txBody>
          </p:sp>
          <p:grpSp>
            <p:nvGrpSpPr>
              <p:cNvPr id="8" name="Graphic 7">
                <a:extLst>
                  <a:ext uri="{FF2B5EF4-FFF2-40B4-BE49-F238E27FC236}">
                    <a16:creationId xmlns:a16="http://schemas.microsoft.com/office/drawing/2014/main" id="{D46315FC-498C-69EE-CDFC-000C2A922FAD}"/>
                  </a:ext>
                </a:extLst>
              </p:cNvPr>
              <p:cNvGrpSpPr/>
              <p:nvPr/>
            </p:nvGrpSpPr>
            <p:grpSpPr>
              <a:xfrm>
                <a:off x="3882057" y="3814312"/>
                <a:ext cx="1835455" cy="1837518"/>
                <a:chOff x="3882057" y="3814312"/>
                <a:chExt cx="1835455" cy="1837518"/>
              </a:xfrm>
              <a:solidFill>
                <a:srgbClr val="00A8B8"/>
              </a:solidFill>
            </p:grpSpPr>
            <p:sp>
              <p:nvSpPr>
                <p:cNvPr id="12" name="Freeform: Shape 11">
                  <a:extLst>
                    <a:ext uri="{FF2B5EF4-FFF2-40B4-BE49-F238E27FC236}">
                      <a16:creationId xmlns:a16="http://schemas.microsoft.com/office/drawing/2014/main" id="{ABA48B0E-7233-520D-CF3A-8FA2B83A74D9}"/>
                    </a:ext>
                  </a:extLst>
                </p:cNvPr>
                <p:cNvSpPr/>
                <p:nvPr/>
              </p:nvSpPr>
              <p:spPr>
                <a:xfrm>
                  <a:off x="4098759" y="4218442"/>
                  <a:ext cx="587309" cy="393114"/>
                </a:xfrm>
                <a:custGeom>
                  <a:avLst/>
                  <a:gdLst>
                    <a:gd name="connsiteX0" fmla="*/ 540270 w 587309"/>
                    <a:gd name="connsiteY0" fmla="*/ 230 h 393114"/>
                    <a:gd name="connsiteX1" fmla="*/ 0 w 587309"/>
                    <a:gd name="connsiteY1" fmla="*/ 313712 h 393114"/>
                    <a:gd name="connsiteX2" fmla="*/ 45669 w 587309"/>
                    <a:gd name="connsiteY2" fmla="*/ 393115 h 393114"/>
                    <a:gd name="connsiteX3" fmla="*/ 587309 w 587309"/>
                    <a:gd name="connsiteY3" fmla="*/ 78715 h 393114"/>
                    <a:gd name="connsiteX4" fmla="*/ 540270 w 587309"/>
                    <a:gd name="connsiteY4" fmla="*/ 0 h 393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309" h="393114">
                      <a:moveTo>
                        <a:pt x="540270" y="230"/>
                      </a:moveTo>
                      <a:lnTo>
                        <a:pt x="0" y="313712"/>
                      </a:lnTo>
                      <a:lnTo>
                        <a:pt x="45669" y="393115"/>
                      </a:lnTo>
                      <a:lnTo>
                        <a:pt x="587309" y="78715"/>
                      </a:lnTo>
                      <a:cubicBezTo>
                        <a:pt x="570868" y="53012"/>
                        <a:pt x="555112" y="26851"/>
                        <a:pt x="540270" y="0"/>
                      </a:cubicBezTo>
                      <a:close/>
                    </a:path>
                  </a:pathLst>
                </a:custGeom>
                <a:solidFill>
                  <a:srgbClr val="00A8B8">
                    <a:alpha val="41000"/>
                  </a:srgbClr>
                </a:solidFill>
                <a:ln w="22794"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895E2F2C-D7FA-B12B-8010-DC8FA0ACACBC}"/>
                    </a:ext>
                  </a:extLst>
                </p:cNvPr>
                <p:cNvSpPr/>
                <p:nvPr/>
              </p:nvSpPr>
              <p:spPr>
                <a:xfrm>
                  <a:off x="3882057" y="3814312"/>
                  <a:ext cx="620191" cy="248995"/>
                </a:xfrm>
                <a:custGeom>
                  <a:avLst/>
                  <a:gdLst>
                    <a:gd name="connsiteX0" fmla="*/ 595073 w 620191"/>
                    <a:gd name="connsiteY0" fmla="*/ 230 h 248995"/>
                    <a:gd name="connsiteX1" fmla="*/ 0 w 620191"/>
                    <a:gd name="connsiteY1" fmla="*/ 160413 h 248995"/>
                    <a:gd name="connsiteX2" fmla="*/ 23748 w 620191"/>
                    <a:gd name="connsiteY2" fmla="*/ 248996 h 248995"/>
                    <a:gd name="connsiteX3" fmla="*/ 620191 w 620191"/>
                    <a:gd name="connsiteY3" fmla="*/ 88353 h 248995"/>
                    <a:gd name="connsiteX4" fmla="*/ 595073 w 620191"/>
                    <a:gd name="connsiteY4" fmla="*/ 0 h 248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191" h="248995">
                      <a:moveTo>
                        <a:pt x="595073" y="230"/>
                      </a:moveTo>
                      <a:lnTo>
                        <a:pt x="0" y="160413"/>
                      </a:lnTo>
                      <a:lnTo>
                        <a:pt x="23748" y="248996"/>
                      </a:lnTo>
                      <a:lnTo>
                        <a:pt x="620191" y="88353"/>
                      </a:lnTo>
                      <a:cubicBezTo>
                        <a:pt x="611057" y="59208"/>
                        <a:pt x="602608" y="29833"/>
                        <a:pt x="595073" y="0"/>
                      </a:cubicBezTo>
                      <a:close/>
                    </a:path>
                  </a:pathLst>
                </a:custGeom>
                <a:solidFill>
                  <a:srgbClr val="00A8B8">
                    <a:alpha val="41000"/>
                  </a:srgbClr>
                </a:solidFill>
                <a:ln w="22794"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382AAA8A-1A17-4E01-E6C8-BE0874A321FC}"/>
                    </a:ext>
                  </a:extLst>
                </p:cNvPr>
                <p:cNvSpPr/>
                <p:nvPr/>
              </p:nvSpPr>
              <p:spPr>
                <a:xfrm>
                  <a:off x="4916699" y="4832325"/>
                  <a:ext cx="398922" cy="601490"/>
                </a:xfrm>
                <a:custGeom>
                  <a:avLst/>
                  <a:gdLst>
                    <a:gd name="connsiteX0" fmla="*/ 319229 w 398922"/>
                    <a:gd name="connsiteY0" fmla="*/ 0 h 601490"/>
                    <a:gd name="connsiteX1" fmla="*/ 0 w 398922"/>
                    <a:gd name="connsiteY1" fmla="*/ 555593 h 601490"/>
                    <a:gd name="connsiteX2" fmla="*/ 79008 w 398922"/>
                    <a:gd name="connsiteY2" fmla="*/ 601491 h 601490"/>
                    <a:gd name="connsiteX3" fmla="*/ 398923 w 398922"/>
                    <a:gd name="connsiteY3" fmla="*/ 44521 h 601490"/>
                    <a:gd name="connsiteX4" fmla="*/ 319001 w 398922"/>
                    <a:gd name="connsiteY4" fmla="*/ 0 h 60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922" h="601490">
                      <a:moveTo>
                        <a:pt x="319229" y="0"/>
                      </a:moveTo>
                      <a:lnTo>
                        <a:pt x="0" y="555593"/>
                      </a:lnTo>
                      <a:lnTo>
                        <a:pt x="79008" y="601491"/>
                      </a:lnTo>
                      <a:lnTo>
                        <a:pt x="398923" y="44521"/>
                      </a:lnTo>
                      <a:cubicBezTo>
                        <a:pt x="371978" y="30293"/>
                        <a:pt x="345261" y="15605"/>
                        <a:pt x="319001" y="0"/>
                      </a:cubicBezTo>
                      <a:close/>
                    </a:path>
                  </a:pathLst>
                </a:custGeom>
                <a:solidFill>
                  <a:srgbClr val="00A8B8">
                    <a:alpha val="41000"/>
                  </a:srgbClr>
                </a:solidFill>
                <a:ln w="22794"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7B02CC46-F7CD-B076-CB11-E368DA1A0D6B}"/>
                    </a:ext>
                  </a:extLst>
                </p:cNvPr>
                <p:cNvSpPr/>
                <p:nvPr/>
              </p:nvSpPr>
              <p:spPr>
                <a:xfrm>
                  <a:off x="4451784" y="4565429"/>
                  <a:ext cx="511954" cy="513596"/>
                </a:xfrm>
                <a:custGeom>
                  <a:avLst/>
                  <a:gdLst>
                    <a:gd name="connsiteX0" fmla="*/ 446419 w 511954"/>
                    <a:gd name="connsiteY0" fmla="*/ 0 h 513596"/>
                    <a:gd name="connsiteX1" fmla="*/ 0 w 511954"/>
                    <a:gd name="connsiteY1" fmla="*/ 448651 h 513596"/>
                    <a:gd name="connsiteX2" fmla="*/ 64622 w 511954"/>
                    <a:gd name="connsiteY2" fmla="*/ 513596 h 513596"/>
                    <a:gd name="connsiteX3" fmla="*/ 511955 w 511954"/>
                    <a:gd name="connsiteY3" fmla="*/ 64027 h 513596"/>
                    <a:gd name="connsiteX4" fmla="*/ 446419 w 511954"/>
                    <a:gd name="connsiteY4" fmla="*/ 0 h 51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954" h="513596">
                      <a:moveTo>
                        <a:pt x="446419" y="0"/>
                      </a:moveTo>
                      <a:lnTo>
                        <a:pt x="0" y="448651"/>
                      </a:lnTo>
                      <a:lnTo>
                        <a:pt x="64622" y="513596"/>
                      </a:lnTo>
                      <a:lnTo>
                        <a:pt x="511955" y="64027"/>
                      </a:lnTo>
                      <a:cubicBezTo>
                        <a:pt x="489577" y="43373"/>
                        <a:pt x="467655" y="22031"/>
                        <a:pt x="446419" y="0"/>
                      </a:cubicBezTo>
                      <a:close/>
                    </a:path>
                  </a:pathLst>
                </a:custGeom>
                <a:solidFill>
                  <a:srgbClr val="00A8B8">
                    <a:alpha val="41000"/>
                  </a:srgbClr>
                </a:solidFill>
                <a:ln w="22794"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F41CD14A-0EB5-5E95-8D8A-409313B1C326}"/>
                    </a:ext>
                  </a:extLst>
                </p:cNvPr>
                <p:cNvSpPr/>
                <p:nvPr/>
              </p:nvSpPr>
              <p:spPr>
                <a:xfrm>
                  <a:off x="5462220" y="5001917"/>
                  <a:ext cx="255292" cy="649913"/>
                </a:xfrm>
                <a:custGeom>
                  <a:avLst/>
                  <a:gdLst>
                    <a:gd name="connsiteX0" fmla="*/ 166922 w 255292"/>
                    <a:gd name="connsiteY0" fmla="*/ 0 h 649913"/>
                    <a:gd name="connsiteX1" fmla="*/ 0 w 255292"/>
                    <a:gd name="connsiteY1" fmla="*/ 626046 h 649913"/>
                    <a:gd name="connsiteX2" fmla="*/ 88142 w 255292"/>
                    <a:gd name="connsiteY2" fmla="*/ 649913 h 649913"/>
                    <a:gd name="connsiteX3" fmla="*/ 255292 w 255292"/>
                    <a:gd name="connsiteY3" fmla="*/ 22720 h 649913"/>
                    <a:gd name="connsiteX4" fmla="*/ 166693 w 255292"/>
                    <a:gd name="connsiteY4" fmla="*/ 230 h 649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92" h="649913">
                      <a:moveTo>
                        <a:pt x="166922" y="0"/>
                      </a:moveTo>
                      <a:lnTo>
                        <a:pt x="0" y="626046"/>
                      </a:lnTo>
                      <a:lnTo>
                        <a:pt x="88142" y="649913"/>
                      </a:lnTo>
                      <a:lnTo>
                        <a:pt x="255292" y="22720"/>
                      </a:lnTo>
                      <a:cubicBezTo>
                        <a:pt x="225379" y="16065"/>
                        <a:pt x="195922" y="8491"/>
                        <a:pt x="166693" y="230"/>
                      </a:cubicBezTo>
                      <a:close/>
                    </a:path>
                  </a:pathLst>
                </a:custGeom>
                <a:solidFill>
                  <a:srgbClr val="00A8B8">
                    <a:alpha val="41000"/>
                  </a:srgbClr>
                </a:solidFill>
                <a:ln w="22794"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851A0AB0-87F3-8F7A-591D-5F9D6C883061}"/>
                  </a:ext>
                </a:extLst>
              </p:cNvPr>
              <p:cNvSpPr/>
              <p:nvPr/>
            </p:nvSpPr>
            <p:spPr>
              <a:xfrm>
                <a:off x="7652070" y="2721944"/>
                <a:ext cx="676821" cy="389213"/>
              </a:xfrm>
              <a:custGeom>
                <a:avLst/>
                <a:gdLst>
                  <a:gd name="connsiteX0" fmla="*/ 55260 w 676821"/>
                  <a:gd name="connsiteY0" fmla="*/ 388984 h 389213"/>
                  <a:gd name="connsiteX1" fmla="*/ 676821 w 676821"/>
                  <a:gd name="connsiteY1" fmla="*/ 221686 h 389213"/>
                  <a:gd name="connsiteX2" fmla="*/ 617679 w 676821"/>
                  <a:gd name="connsiteY2" fmla="*/ 0 h 389213"/>
                  <a:gd name="connsiteX3" fmla="*/ 0 w 676821"/>
                  <a:gd name="connsiteY3" fmla="*/ 166380 h 389213"/>
                  <a:gd name="connsiteX4" fmla="*/ 55260 w 676821"/>
                  <a:gd name="connsiteY4" fmla="*/ 389213 h 389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821" h="389213">
                    <a:moveTo>
                      <a:pt x="55260" y="388984"/>
                    </a:moveTo>
                    <a:lnTo>
                      <a:pt x="676821" y="221686"/>
                    </a:lnTo>
                    <a:lnTo>
                      <a:pt x="617679" y="0"/>
                    </a:lnTo>
                    <a:lnTo>
                      <a:pt x="0" y="166380"/>
                    </a:lnTo>
                    <a:cubicBezTo>
                      <a:pt x="23292" y="238668"/>
                      <a:pt x="41788" y="313023"/>
                      <a:pt x="55260" y="389213"/>
                    </a:cubicBezTo>
                    <a:close/>
                  </a:path>
                </a:pathLst>
              </a:custGeom>
              <a:solidFill>
                <a:srgbClr val="004D8A">
                  <a:alpha val="59000"/>
                </a:srgbClr>
              </a:solidFill>
              <a:ln w="22794"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26D24868-B274-6C0E-C2AD-57910CDEDFD3}"/>
                  </a:ext>
                </a:extLst>
              </p:cNvPr>
              <p:cNvSpPr/>
              <p:nvPr/>
            </p:nvSpPr>
            <p:spPr>
              <a:xfrm>
                <a:off x="7466881" y="2180579"/>
                <a:ext cx="661750" cy="518415"/>
              </a:xfrm>
              <a:custGeom>
                <a:avLst/>
                <a:gdLst>
                  <a:gd name="connsiteX0" fmla="*/ 110977 w 661750"/>
                  <a:gd name="connsiteY0" fmla="*/ 518416 h 518415"/>
                  <a:gd name="connsiteX1" fmla="*/ 661751 w 661750"/>
                  <a:gd name="connsiteY1" fmla="*/ 198737 h 518415"/>
                  <a:gd name="connsiteX2" fmla="*/ 547577 w 661750"/>
                  <a:gd name="connsiteY2" fmla="*/ 0 h 518415"/>
                  <a:gd name="connsiteX3" fmla="*/ 0 w 661750"/>
                  <a:gd name="connsiteY3" fmla="*/ 317842 h 518415"/>
                  <a:gd name="connsiteX4" fmla="*/ 110977 w 661750"/>
                  <a:gd name="connsiteY4" fmla="*/ 518416 h 518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750" h="518415">
                    <a:moveTo>
                      <a:pt x="110977" y="518416"/>
                    </a:moveTo>
                    <a:lnTo>
                      <a:pt x="661751" y="198737"/>
                    </a:lnTo>
                    <a:lnTo>
                      <a:pt x="547577" y="0"/>
                    </a:lnTo>
                    <a:lnTo>
                      <a:pt x="0" y="317842"/>
                    </a:lnTo>
                    <a:cubicBezTo>
                      <a:pt x="41331" y="381870"/>
                      <a:pt x="78552" y="448651"/>
                      <a:pt x="110977" y="518416"/>
                    </a:cubicBezTo>
                    <a:close/>
                  </a:path>
                </a:pathLst>
              </a:custGeom>
              <a:solidFill>
                <a:srgbClr val="004D8A">
                  <a:alpha val="59000"/>
                </a:srgbClr>
              </a:solidFill>
              <a:ln w="22794"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B732697-BF4A-8258-057C-C2EA8292A88C}"/>
                  </a:ext>
                </a:extLst>
              </p:cNvPr>
              <p:cNvSpPr/>
              <p:nvPr/>
            </p:nvSpPr>
            <p:spPr>
              <a:xfrm>
                <a:off x="7186470" y="1724355"/>
                <a:ext cx="603293" cy="609293"/>
              </a:xfrm>
              <a:custGeom>
                <a:avLst/>
                <a:gdLst>
                  <a:gd name="connsiteX0" fmla="*/ 158701 w 603293"/>
                  <a:gd name="connsiteY0" fmla="*/ 609064 h 609293"/>
                  <a:gd name="connsiteX1" fmla="*/ 603293 w 603293"/>
                  <a:gd name="connsiteY1" fmla="*/ 162249 h 609293"/>
                  <a:gd name="connsiteX2" fmla="*/ 441852 w 603293"/>
                  <a:gd name="connsiteY2" fmla="*/ 0 h 609293"/>
                  <a:gd name="connsiteX3" fmla="*/ 0 w 603293"/>
                  <a:gd name="connsiteY3" fmla="*/ 444061 h 609293"/>
                  <a:gd name="connsiteX4" fmla="*/ 158701 w 603293"/>
                  <a:gd name="connsiteY4" fmla="*/ 609293 h 609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293" h="609293">
                    <a:moveTo>
                      <a:pt x="158701" y="609064"/>
                    </a:moveTo>
                    <a:lnTo>
                      <a:pt x="603293" y="162249"/>
                    </a:lnTo>
                    <a:lnTo>
                      <a:pt x="441852" y="0"/>
                    </a:lnTo>
                    <a:lnTo>
                      <a:pt x="0" y="444061"/>
                    </a:lnTo>
                    <a:cubicBezTo>
                      <a:pt x="56630" y="495237"/>
                      <a:pt x="109607" y="550544"/>
                      <a:pt x="158701" y="609293"/>
                    </a:cubicBezTo>
                    <a:close/>
                  </a:path>
                </a:pathLst>
              </a:custGeom>
              <a:solidFill>
                <a:srgbClr val="004D8A">
                  <a:alpha val="59000"/>
                </a:srgbClr>
              </a:solidFill>
              <a:ln w="22794"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1163789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Slide 2">
    <p:bg>
      <p:bgPr>
        <a:solidFill>
          <a:schemeClr val="tx2"/>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F0A27424-3830-1811-2305-FE11B971B23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3297" t="11270" r="4080" b="14788"/>
          <a:stretch/>
        </p:blipFill>
        <p:spPr>
          <a:xfrm>
            <a:off x="0" y="0"/>
            <a:ext cx="12192000" cy="6858000"/>
          </a:xfrm>
          <a:prstGeom prst="rect">
            <a:avLst/>
          </a:prstGeom>
        </p:spPr>
      </p:pic>
      <p:sp>
        <p:nvSpPr>
          <p:cNvPr id="35" name="Text Placeholder 34">
            <a:extLst>
              <a:ext uri="{FF2B5EF4-FFF2-40B4-BE49-F238E27FC236}">
                <a16:creationId xmlns:a16="http://schemas.microsoft.com/office/drawing/2014/main" id="{BD167CAF-3509-0165-CF8F-145B99D897F4}"/>
              </a:ext>
            </a:extLst>
          </p:cNvPr>
          <p:cNvSpPr>
            <a:spLocks noGrp="1"/>
          </p:cNvSpPr>
          <p:nvPr>
            <p:ph type="body" sz="quarter" idx="10"/>
          </p:nvPr>
        </p:nvSpPr>
        <p:spPr>
          <a:xfrm>
            <a:off x="2516188" y="3120472"/>
            <a:ext cx="7215187" cy="2071688"/>
          </a:xfrm>
          <a:prstGeom prst="rect">
            <a:avLst/>
          </a:prstGeom>
        </p:spPr>
        <p:txBody>
          <a:bodyPr/>
          <a:lstStyle>
            <a:lvl1pPr marL="0" indent="0" algn="ctr">
              <a:buFont typeface="Arial" panose="020B0604020202020204" pitchFamily="34" charset="0"/>
              <a:buNone/>
              <a:defRPr sz="4400">
                <a:solidFill>
                  <a:schemeClr val="bg1"/>
                </a:solidFill>
                <a:latin typeface="Franklin Gothic Book" panose="020B0503020102020204" pitchFamily="34" charset="0"/>
              </a:defRPr>
            </a:lvl1pPr>
            <a:lvl2pPr marL="457200" indent="0" algn="ctr">
              <a:buNone/>
              <a:defRPr>
                <a:solidFill>
                  <a:schemeClr val="bg1"/>
                </a:solidFill>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2" name="Triangle 19">
            <a:extLst>
              <a:ext uri="{FF2B5EF4-FFF2-40B4-BE49-F238E27FC236}">
                <a16:creationId xmlns:a16="http://schemas.microsoft.com/office/drawing/2014/main" id="{E4948D59-77B5-2960-B2EA-223C1957EA6F}"/>
              </a:ext>
            </a:extLst>
          </p:cNvPr>
          <p:cNvSpPr/>
          <p:nvPr userDrawn="1"/>
        </p:nvSpPr>
        <p:spPr>
          <a:xfrm>
            <a:off x="11707342" y="6453962"/>
            <a:ext cx="339179" cy="292396"/>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lgn="ctr">
              <a:buFont typeface="Arial" panose="020B0604020202020204" pitchFamily="34" charset="0"/>
              <a:buChar char="•"/>
            </a:pPr>
            <a:endParaRPr lang="en-US">
              <a:latin typeface="Franklin Gothic Book" panose="020B0503020102020204" pitchFamily="34" charset="0"/>
            </a:endParaRPr>
          </a:p>
        </p:txBody>
      </p:sp>
      <p:sp>
        <p:nvSpPr>
          <p:cNvPr id="3" name="Slide Number Placeholder 5">
            <a:extLst>
              <a:ext uri="{FF2B5EF4-FFF2-40B4-BE49-F238E27FC236}">
                <a16:creationId xmlns:a16="http://schemas.microsoft.com/office/drawing/2014/main" id="{BE09458B-7BB9-E971-6E21-3EBF317D82B3}"/>
              </a:ext>
            </a:extLst>
          </p:cNvPr>
          <p:cNvSpPr>
            <a:spLocks noGrp="1"/>
          </p:cNvSpPr>
          <p:nvPr>
            <p:ph type="sldNum" sz="quarter" idx="4"/>
          </p:nvPr>
        </p:nvSpPr>
        <p:spPr>
          <a:xfrm>
            <a:off x="11609354" y="6459364"/>
            <a:ext cx="526773" cy="365125"/>
          </a:xfrm>
          <a:prstGeom prst="rect">
            <a:avLst/>
          </a:prstGeom>
        </p:spPr>
        <p:txBody>
          <a:bodyPr vert="horz" lIns="91440" tIns="45720" rIns="91440" bIns="45720" rtlCol="0" anchor="ctr"/>
          <a:lstStyle>
            <a:lvl1pPr algn="ctr">
              <a:defRPr sz="1000">
                <a:solidFill>
                  <a:schemeClr val="bg1"/>
                </a:solidFill>
                <a:latin typeface="Franklin Gothic Book" panose="020B0503020102020204" pitchFamily="34" charset="0"/>
              </a:defRPr>
            </a:lvl1pPr>
          </a:lstStyle>
          <a:p>
            <a:fld id="{E399013F-DCA0-604C-9329-54DDD43298F2}" type="slidenum">
              <a:rPr lang="en-US" smtClean="0">
                <a:cs typeface="Franklin Gothic Book"/>
              </a:rPr>
              <a:pPr/>
              <a:t>‹#›</a:t>
            </a:fld>
            <a:r>
              <a:rPr lang="en-US"/>
              <a:t>  </a:t>
            </a:r>
          </a:p>
        </p:txBody>
      </p:sp>
    </p:spTree>
    <p:extLst>
      <p:ext uri="{BB962C8B-B14F-4D97-AF65-F5344CB8AC3E}">
        <p14:creationId xmlns:p14="http://schemas.microsoft.com/office/powerpoint/2010/main" val="156241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43245B3-8DBA-064C-2300-F0543D1062AC}"/>
              </a:ext>
            </a:extLst>
          </p:cNvPr>
          <p:cNvSpPr>
            <a:spLocks noGrp="1"/>
          </p:cNvSpPr>
          <p:nvPr>
            <p:ph type="sldNum" sz="quarter" idx="4"/>
          </p:nvPr>
        </p:nvSpPr>
        <p:spPr>
          <a:xfrm>
            <a:off x="11609354" y="6450975"/>
            <a:ext cx="526773" cy="365125"/>
          </a:xfrm>
          <a:prstGeom prst="rect">
            <a:avLst/>
          </a:prstGeom>
        </p:spPr>
        <p:txBody>
          <a:bodyPr vert="horz" lIns="91440" tIns="45720" rIns="91440" bIns="45720" rtlCol="0" anchor="ctr"/>
          <a:lstStyle>
            <a:lvl1pPr algn="ctr">
              <a:defRPr sz="1000">
                <a:solidFill>
                  <a:schemeClr val="bg1"/>
                </a:solidFill>
                <a:latin typeface="+mn-lt"/>
              </a:defRPr>
            </a:lvl1pPr>
          </a:lstStyle>
          <a:p>
            <a:fld id="{E399013F-DCA0-604C-9329-54DDD43298F2}" type="slidenum">
              <a:rPr lang="en-US" smtClean="0">
                <a:cs typeface="Franklin Gothic Book"/>
              </a:rPr>
              <a:pPr/>
              <a:t>‹#›</a:t>
            </a:fld>
            <a:r>
              <a:rPr lang="en-US"/>
              <a:t>  </a:t>
            </a:r>
          </a:p>
        </p:txBody>
      </p:sp>
      <p:sp>
        <p:nvSpPr>
          <p:cNvPr id="2" name="TextBox 1">
            <a:extLst>
              <a:ext uri="{FF2B5EF4-FFF2-40B4-BE49-F238E27FC236}">
                <a16:creationId xmlns:a16="http://schemas.microsoft.com/office/drawing/2014/main" id="{B7D21A17-7DE9-CF8A-19E1-C312D92C9107}"/>
              </a:ext>
            </a:extLst>
          </p:cNvPr>
          <p:cNvSpPr txBox="1"/>
          <p:nvPr userDrawn="1"/>
        </p:nvSpPr>
        <p:spPr>
          <a:xfrm rot="18735372">
            <a:off x="-151628" y="55824"/>
            <a:ext cx="721454" cy="371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indent="0" algn="ctr">
              <a:buNone/>
            </a:pPr>
            <a:r>
              <a:rPr lang="en-GB" sz="900">
                <a:solidFill>
                  <a:schemeClr val="accent2"/>
                </a:solidFill>
              </a:rPr>
              <a:t>DRAFT</a:t>
            </a:r>
          </a:p>
        </p:txBody>
      </p:sp>
    </p:spTree>
    <p:extLst>
      <p:ext uri="{BB962C8B-B14F-4D97-AF65-F5344CB8AC3E}">
        <p14:creationId xmlns:p14="http://schemas.microsoft.com/office/powerpoint/2010/main" val="2240840999"/>
      </p:ext>
    </p:extLst>
  </p:cSld>
  <p:clrMap bg1="lt1" tx1="dk1" bg2="lt2" tx2="dk2" accent1="accent1" accent2="accent2" accent3="accent3" accent4="accent4" accent5="accent5" accent6="accent6" hlink="hlink" folHlink="folHlink"/>
  <p:sldLayoutIdLst>
    <p:sldLayoutId id="2147483650" r:id="rId1"/>
    <p:sldLayoutId id="2147483661" r:id="rId2"/>
    <p:sldLayoutId id="2147483666" r:id="rId3"/>
    <p:sldLayoutId id="2147483662" r:id="rId4"/>
    <p:sldLayoutId id="2147483663" r:id="rId5"/>
    <p:sldLayoutId id="2147483649" r:id="rId6"/>
    <p:sldLayoutId id="2147483660" r:id="rId7"/>
    <p:sldLayoutId id="2147483664" r:id="rId8"/>
    <p:sldLayoutId id="2147483665" r:id="rId9"/>
    <p:sldLayoutId id="2147483667" r:id="rId10"/>
    <p:sldLayoutId id="2147483713" r:id="rId11"/>
    <p:sldLayoutId id="214748371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Libre Franklin"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2"/>
          </a:solidFill>
          <a:latin typeface="Libre Franklin" pitchFamily="2" charset="77"/>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lang="en-US" sz="2400" kern="1200">
          <a:solidFill>
            <a:schemeClr val="accent4">
              <a:lumMod val="75000"/>
            </a:schemeClr>
          </a:solidFill>
          <a:latin typeface="Libre Franklin" pitchFamily="2" charset="77"/>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Libre Franklin" pitchFamily="2" charset="77"/>
          <a:ea typeface="+mn-ea"/>
          <a:cs typeface="+mn-cs"/>
        </a:defRPr>
      </a:lvl3pPr>
      <a:lvl4pPr marL="1600200" indent="-228600" algn="l" defTabSz="914400" rtl="0" eaLnBrk="1" latinLnBrk="0" hangingPunct="1">
        <a:lnSpc>
          <a:spcPct val="90000"/>
        </a:lnSpc>
        <a:spcBef>
          <a:spcPts val="500"/>
        </a:spcBef>
        <a:buClr>
          <a:schemeClr val="accent5"/>
        </a:buClr>
        <a:buFont typeface="Courier New" panose="02070309020205020404" pitchFamily="49" charset="0"/>
        <a:buChar char="o"/>
        <a:defRPr sz="1800" kern="1200">
          <a:solidFill>
            <a:schemeClr val="tx1"/>
          </a:solidFill>
          <a:latin typeface="Libre Franklin" pitchFamily="2" charset="77"/>
          <a:ea typeface="+mn-ea"/>
          <a:cs typeface="+mn-cs"/>
        </a:defRPr>
      </a:lvl4pPr>
      <a:lvl5pPr marL="2057400" indent="-228600" algn="l" defTabSz="914400" rtl="0" eaLnBrk="1" latinLnBrk="0" hangingPunct="1">
        <a:lnSpc>
          <a:spcPct val="90000"/>
        </a:lnSpc>
        <a:spcBef>
          <a:spcPts val="500"/>
        </a:spcBef>
        <a:buClr>
          <a:schemeClr val="accent4"/>
        </a:buClr>
        <a:buFont typeface="Wingdings" pitchFamily="2" charset="2"/>
        <a:buChar char="§"/>
        <a:defRPr sz="1800" kern="1200">
          <a:solidFill>
            <a:schemeClr val="tx1"/>
          </a:solidFill>
          <a:latin typeface="Libre Frankli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7FFE5F51_B7B02E3D.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A6D61-A8B7-5181-39B8-CE53612B2CD8}"/>
              </a:ext>
            </a:extLst>
          </p:cNvPr>
          <p:cNvSpPr>
            <a:spLocks noGrp="1"/>
          </p:cNvSpPr>
          <p:nvPr>
            <p:ph type="title"/>
          </p:nvPr>
        </p:nvSpPr>
        <p:spPr>
          <a:xfrm>
            <a:off x="2196726" y="4007987"/>
            <a:ext cx="7798548" cy="1325563"/>
          </a:xfrm>
        </p:spPr>
        <p:txBody>
          <a:bodyPr lIns="91440" tIns="45720" rIns="91440" bIns="45720" anchor="t"/>
          <a:lstStyle/>
          <a:p>
            <a:r>
              <a:rPr lang="en-GB" dirty="0" err="1"/>
              <a:t>Vendorcom</a:t>
            </a:r>
            <a:r>
              <a:rPr lang="en-GB" dirty="0"/>
              <a:t> – Future of Merchant Acquiring</a:t>
            </a:r>
          </a:p>
        </p:txBody>
      </p:sp>
      <p:sp>
        <p:nvSpPr>
          <p:cNvPr id="3" name="Text Placeholder 2">
            <a:extLst>
              <a:ext uri="{FF2B5EF4-FFF2-40B4-BE49-F238E27FC236}">
                <a16:creationId xmlns:a16="http://schemas.microsoft.com/office/drawing/2014/main" id="{6E14D180-0847-E5A8-D3F3-A4600EE58CB6}"/>
              </a:ext>
            </a:extLst>
          </p:cNvPr>
          <p:cNvSpPr>
            <a:spLocks noGrp="1"/>
          </p:cNvSpPr>
          <p:nvPr>
            <p:ph type="body" idx="1"/>
          </p:nvPr>
        </p:nvSpPr>
        <p:spPr>
          <a:xfrm>
            <a:off x="2196726" y="5609775"/>
            <a:ext cx="7798548" cy="756100"/>
          </a:xfrm>
        </p:spPr>
        <p:txBody>
          <a:bodyPr lIns="91440" tIns="45720" rIns="91440" bIns="45720" anchor="t"/>
          <a:lstStyle/>
          <a:p>
            <a:r>
              <a:rPr lang="en-GB" dirty="0"/>
              <a:t>11</a:t>
            </a:r>
            <a:r>
              <a:rPr lang="en-GB" baseline="30000" dirty="0"/>
              <a:t>th</a:t>
            </a:r>
            <a:r>
              <a:rPr lang="en-GB" dirty="0"/>
              <a:t> April 2024</a:t>
            </a:r>
          </a:p>
        </p:txBody>
      </p:sp>
    </p:spTree>
    <p:extLst>
      <p:ext uri="{BB962C8B-B14F-4D97-AF65-F5344CB8AC3E}">
        <p14:creationId xmlns:p14="http://schemas.microsoft.com/office/powerpoint/2010/main" val="2062946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5F92B-6C89-629E-EA09-0243F4B0C448}"/>
              </a:ext>
            </a:extLst>
          </p:cNvPr>
          <p:cNvSpPr>
            <a:spLocks noGrp="1"/>
          </p:cNvSpPr>
          <p:nvPr>
            <p:ph type="title"/>
          </p:nvPr>
        </p:nvSpPr>
        <p:spPr/>
        <p:txBody>
          <a:bodyPr/>
          <a:lstStyle/>
          <a:p>
            <a:r>
              <a:rPr lang="en-GB" dirty="0"/>
              <a:t>So what’s on the mind of large merchants?</a:t>
            </a:r>
          </a:p>
        </p:txBody>
      </p:sp>
      <p:sp>
        <p:nvSpPr>
          <p:cNvPr id="3" name="Slide Number Placeholder 2">
            <a:extLst>
              <a:ext uri="{FF2B5EF4-FFF2-40B4-BE49-F238E27FC236}">
                <a16:creationId xmlns:a16="http://schemas.microsoft.com/office/drawing/2014/main" id="{A6D8545D-627A-DEEA-DA72-7D4ED0B0BA99}"/>
              </a:ext>
            </a:extLst>
          </p:cNvPr>
          <p:cNvSpPr>
            <a:spLocks noGrp="1"/>
          </p:cNvSpPr>
          <p:nvPr>
            <p:ph type="sldNum" sz="quarter" idx="4"/>
          </p:nvPr>
        </p:nvSpPr>
        <p:spPr/>
        <p:txBody>
          <a:bodyPr/>
          <a:lstStyle/>
          <a:p>
            <a:fld id="{E399013F-DCA0-604C-9329-54DDD43298F2}" type="slidenum">
              <a:rPr lang="en-US" smtClean="0">
                <a:cs typeface="Franklin Gothic Book"/>
              </a:rPr>
              <a:pPr/>
              <a:t>10</a:t>
            </a:fld>
            <a:r>
              <a:rPr lang="en-US" dirty="0"/>
              <a:t>  </a:t>
            </a:r>
          </a:p>
        </p:txBody>
      </p:sp>
      <p:sp>
        <p:nvSpPr>
          <p:cNvPr id="4" name="Text Placeholder 3">
            <a:extLst>
              <a:ext uri="{FF2B5EF4-FFF2-40B4-BE49-F238E27FC236}">
                <a16:creationId xmlns:a16="http://schemas.microsoft.com/office/drawing/2014/main" id="{DE2390C3-F805-CCF2-8998-197246E86F06}"/>
              </a:ext>
            </a:extLst>
          </p:cNvPr>
          <p:cNvSpPr>
            <a:spLocks noGrp="1"/>
          </p:cNvSpPr>
          <p:nvPr>
            <p:ph type="body" sz="quarter" idx="11"/>
          </p:nvPr>
        </p:nvSpPr>
        <p:spPr/>
        <p:txBody>
          <a:bodyPr/>
          <a:lstStyle/>
          <a:p>
            <a:r>
              <a:rPr lang="en-GB" dirty="0"/>
              <a:t>In the shorter term there are so many issues which enterprise merchants are looking to understand that there is a distinct case of “paranoid uncertainty”  </a:t>
            </a:r>
          </a:p>
        </p:txBody>
      </p:sp>
      <p:sp>
        <p:nvSpPr>
          <p:cNvPr id="6" name="Text Placeholder 4">
            <a:extLst>
              <a:ext uri="{FF2B5EF4-FFF2-40B4-BE49-F238E27FC236}">
                <a16:creationId xmlns:a16="http://schemas.microsoft.com/office/drawing/2014/main" id="{5DD0D1A9-0F9A-6AF5-1C8E-852BD54FB75E}"/>
              </a:ext>
            </a:extLst>
          </p:cNvPr>
          <p:cNvSpPr txBox="1">
            <a:spLocks/>
          </p:cNvSpPr>
          <p:nvPr/>
        </p:nvSpPr>
        <p:spPr>
          <a:xfrm>
            <a:off x="445015" y="2208239"/>
            <a:ext cx="2587566" cy="4074227"/>
          </a:xfrm>
          <a:prstGeom prst="rect">
            <a:avLst/>
          </a:prstGeom>
        </p:spPr>
        <p:txBody>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000" kern="1200">
                <a:solidFill>
                  <a:schemeClr val="accent4">
                    <a:lumMod val="50000"/>
                  </a:schemeClr>
                </a:solidFill>
                <a:latin typeface="Franklin Gothic Book" panose="020B0503020102020204" pitchFamily="34" charset="0"/>
                <a:ea typeface="+mn-ea"/>
                <a:cs typeface="+mn-cs"/>
              </a:defRPr>
            </a:lvl1pPr>
            <a:lvl2pPr marL="685800" indent="-228600" algn="l" defTabSz="914400" rtl="0" eaLnBrk="1" latinLnBrk="0" hangingPunct="1">
              <a:lnSpc>
                <a:spcPct val="100000"/>
              </a:lnSpc>
              <a:spcBef>
                <a:spcPts val="500"/>
              </a:spcBef>
              <a:spcAft>
                <a:spcPts val="300"/>
              </a:spcAft>
              <a:buClr>
                <a:schemeClr val="accent2"/>
              </a:buClr>
              <a:buFont typeface="Arial" panose="020B0604020202020204" pitchFamily="34" charset="0"/>
              <a:buChar char="•"/>
              <a:defRPr lang="en-US" sz="1800" kern="1200">
                <a:solidFill>
                  <a:schemeClr val="tx2"/>
                </a:solidFill>
                <a:latin typeface="Franklin Gothic Book" panose="020B0503020102020204" pitchFamily="34" charset="0"/>
                <a:ea typeface="+mn-ea"/>
                <a:cs typeface="+mn-cs"/>
              </a:defRPr>
            </a:lvl2pPr>
            <a:lvl3pPr marL="1143000" indent="-228600" algn="l" defTabSz="914400" rtl="0" eaLnBrk="1" latinLnBrk="0" hangingPunct="1">
              <a:lnSpc>
                <a:spcPct val="100000"/>
              </a:lnSpc>
              <a:spcBef>
                <a:spcPts val="500"/>
              </a:spcBef>
              <a:spcAft>
                <a:spcPts val="300"/>
              </a:spcAft>
              <a:buClr>
                <a:schemeClr val="accent2"/>
              </a:buClr>
              <a:buFont typeface="Arial" panose="020B0604020202020204" pitchFamily="34" charset="0"/>
              <a:buChar char="•"/>
              <a:defRPr lang="en-US" sz="1400" kern="1200">
                <a:solidFill>
                  <a:schemeClr val="accent2"/>
                </a:solidFill>
                <a:latin typeface="Franklin Gothic Book" panose="020B0503020102020204" pitchFamily="34" charset="0"/>
                <a:ea typeface="+mn-ea"/>
                <a:cs typeface="+mn-cs"/>
              </a:defRPr>
            </a:lvl3pPr>
            <a:lvl4pPr marL="1600200" indent="-228600" algn="l" defTabSz="914400" rtl="0" eaLnBrk="1" latinLnBrk="0" hangingPunct="1">
              <a:lnSpc>
                <a:spcPct val="100000"/>
              </a:lnSpc>
              <a:spcBef>
                <a:spcPts val="500"/>
              </a:spcBef>
              <a:spcAft>
                <a:spcPts val="300"/>
              </a:spcAft>
              <a:buClr>
                <a:schemeClr val="accent5"/>
              </a:buClr>
              <a:buFont typeface="Courier New" panose="02070309020205020404" pitchFamily="49" charset="0"/>
              <a:buChar char="o"/>
              <a:defRPr sz="14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100000"/>
              </a:lnSpc>
              <a:spcBef>
                <a:spcPts val="500"/>
              </a:spcBef>
              <a:spcAft>
                <a:spcPts val="300"/>
              </a:spcAft>
              <a:buClr>
                <a:schemeClr val="accent4"/>
              </a:buClr>
              <a:buFont typeface="Wingdings" pitchFamily="2" charset="2"/>
              <a:buChar char="§"/>
              <a:defRPr sz="14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0"/>
              </a:spcBef>
              <a:buFont typeface="Arial" panose="020B0604020202020204" pitchFamily="34" charset="0"/>
              <a:buChar char="•"/>
            </a:pPr>
            <a:r>
              <a:rPr lang="en-GB" sz="1400" dirty="0"/>
              <a:t>Ongoing </a:t>
            </a:r>
            <a:r>
              <a:rPr lang="en-GB" sz="1400" b="1" dirty="0"/>
              <a:t>PCI</a:t>
            </a:r>
            <a:r>
              <a:rPr lang="en-GB" sz="1400" dirty="0"/>
              <a:t> burden issues</a:t>
            </a:r>
          </a:p>
          <a:p>
            <a:pPr marL="285750" indent="-285750">
              <a:spcBef>
                <a:spcPts val="0"/>
              </a:spcBef>
              <a:buFont typeface="Arial" panose="020B0604020202020204" pitchFamily="34" charset="0"/>
              <a:buChar char="•"/>
            </a:pPr>
            <a:r>
              <a:rPr lang="en-GB" sz="1400" b="1" dirty="0"/>
              <a:t>SCA friction </a:t>
            </a:r>
            <a:r>
              <a:rPr lang="en-GB" sz="1400" dirty="0"/>
              <a:t>and solutions</a:t>
            </a:r>
          </a:p>
          <a:p>
            <a:pPr marL="285750" indent="-285750">
              <a:spcBef>
                <a:spcPts val="0"/>
              </a:spcBef>
              <a:buFont typeface="Arial" panose="020B0604020202020204" pitchFamily="34" charset="0"/>
              <a:buChar char="•"/>
            </a:pPr>
            <a:r>
              <a:rPr lang="en-GB" sz="1400" b="1" dirty="0"/>
              <a:t>Transaction/MID localisation </a:t>
            </a:r>
            <a:r>
              <a:rPr lang="en-GB" sz="1400" dirty="0"/>
              <a:t>and Brexit fall-out</a:t>
            </a:r>
          </a:p>
          <a:p>
            <a:pPr marL="285750" indent="-285750">
              <a:spcBef>
                <a:spcPts val="0"/>
              </a:spcBef>
              <a:buFont typeface="Arial" panose="020B0604020202020204" pitchFamily="34" charset="0"/>
              <a:buChar char="•"/>
            </a:pPr>
            <a:r>
              <a:rPr lang="en-GB" sz="1400" dirty="0"/>
              <a:t>Adoption of network </a:t>
            </a:r>
            <a:r>
              <a:rPr lang="en-GB" sz="1400" b="1" dirty="0"/>
              <a:t>tokens</a:t>
            </a:r>
            <a:r>
              <a:rPr lang="en-GB" sz="1400" dirty="0"/>
              <a:t> and independent token vaults</a:t>
            </a:r>
          </a:p>
          <a:p>
            <a:pPr marL="285750" indent="-285750">
              <a:spcBef>
                <a:spcPts val="0"/>
              </a:spcBef>
              <a:buFont typeface="Arial" panose="020B0604020202020204" pitchFamily="34" charset="0"/>
              <a:buChar char="•"/>
            </a:pPr>
            <a:r>
              <a:rPr lang="en-GB" sz="1400" dirty="0"/>
              <a:t>Customer payment type </a:t>
            </a:r>
            <a:r>
              <a:rPr lang="en-GB" sz="1400" b="1" dirty="0"/>
              <a:t>steering/incentivisation</a:t>
            </a:r>
          </a:p>
          <a:p>
            <a:pPr marL="285750" indent="-285750">
              <a:spcBef>
                <a:spcPts val="0"/>
              </a:spcBef>
              <a:buFont typeface="Arial" panose="020B0604020202020204" pitchFamily="34" charset="0"/>
              <a:buChar char="•"/>
            </a:pPr>
            <a:r>
              <a:rPr lang="en-GB" sz="1400" b="1" dirty="0"/>
              <a:t>Fraud</a:t>
            </a:r>
            <a:r>
              <a:rPr lang="en-GB" sz="1400" dirty="0"/>
              <a:t> management</a:t>
            </a:r>
          </a:p>
          <a:p>
            <a:pPr marL="285750" indent="-285750">
              <a:spcBef>
                <a:spcPts val="0"/>
              </a:spcBef>
              <a:buFont typeface="Arial" panose="020B0604020202020204" pitchFamily="34" charset="0"/>
              <a:buChar char="•"/>
            </a:pPr>
            <a:r>
              <a:rPr lang="en-GB" sz="1400" dirty="0"/>
              <a:t>Cardholder </a:t>
            </a:r>
            <a:r>
              <a:rPr lang="en-GB" sz="1400" b="1" dirty="0"/>
              <a:t>subscription management services </a:t>
            </a:r>
            <a:r>
              <a:rPr lang="en-GB" sz="1400" dirty="0"/>
              <a:t>implementation</a:t>
            </a:r>
          </a:p>
          <a:p>
            <a:pPr marL="285750" indent="-285750">
              <a:spcBef>
                <a:spcPts val="0"/>
              </a:spcBef>
              <a:buFont typeface="Arial" panose="020B0604020202020204" pitchFamily="34" charset="0"/>
              <a:buChar char="•"/>
            </a:pPr>
            <a:r>
              <a:rPr lang="en-GB" sz="1400" dirty="0"/>
              <a:t>Use of large data set </a:t>
            </a:r>
            <a:r>
              <a:rPr lang="en-GB" sz="1400" b="1" dirty="0"/>
              <a:t>analytics</a:t>
            </a:r>
            <a:r>
              <a:rPr lang="en-GB" sz="1400" dirty="0"/>
              <a:t> tools</a:t>
            </a:r>
          </a:p>
          <a:p>
            <a:pPr marL="285750" indent="-285750">
              <a:spcBef>
                <a:spcPts val="0"/>
              </a:spcBef>
              <a:buFont typeface="Arial" panose="020B0604020202020204" pitchFamily="34" charset="0"/>
              <a:buChar char="•"/>
            </a:pPr>
            <a:r>
              <a:rPr lang="en-GB" sz="1400" dirty="0"/>
              <a:t>Use of </a:t>
            </a:r>
            <a:r>
              <a:rPr lang="en-GB" sz="1400" b="1" dirty="0"/>
              <a:t>orchestration</a:t>
            </a:r>
            <a:r>
              <a:rPr lang="en-GB" sz="1400" dirty="0"/>
              <a:t> (of course!)</a:t>
            </a:r>
          </a:p>
        </p:txBody>
      </p:sp>
      <p:sp>
        <p:nvSpPr>
          <p:cNvPr id="8" name="Text Placeholder 4">
            <a:extLst>
              <a:ext uri="{FF2B5EF4-FFF2-40B4-BE49-F238E27FC236}">
                <a16:creationId xmlns:a16="http://schemas.microsoft.com/office/drawing/2014/main" id="{C08B558D-DF8D-DC71-E2BA-4E879555EBC0}"/>
              </a:ext>
            </a:extLst>
          </p:cNvPr>
          <p:cNvSpPr txBox="1">
            <a:spLocks/>
          </p:cNvSpPr>
          <p:nvPr/>
        </p:nvSpPr>
        <p:spPr>
          <a:xfrm>
            <a:off x="445015" y="1716408"/>
            <a:ext cx="2587566" cy="486177"/>
          </a:xfrm>
          <a:prstGeom prst="rect">
            <a:avLst/>
          </a:prstGeom>
          <a:solidFill>
            <a:srgbClr val="FFC000"/>
          </a:solidFill>
        </p:spPr>
        <p:txBody>
          <a:bodyPr anchor="ct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000" kern="1200">
                <a:solidFill>
                  <a:schemeClr val="accent4">
                    <a:lumMod val="50000"/>
                  </a:schemeClr>
                </a:solidFill>
                <a:latin typeface="Franklin Gothic Book" panose="020B0503020102020204" pitchFamily="34" charset="0"/>
                <a:ea typeface="+mn-ea"/>
                <a:cs typeface="+mn-cs"/>
              </a:defRPr>
            </a:lvl1pPr>
            <a:lvl2pPr marL="685800" indent="-228600" algn="l" defTabSz="914400" rtl="0" eaLnBrk="1" latinLnBrk="0" hangingPunct="1">
              <a:lnSpc>
                <a:spcPct val="100000"/>
              </a:lnSpc>
              <a:spcBef>
                <a:spcPts val="500"/>
              </a:spcBef>
              <a:spcAft>
                <a:spcPts val="300"/>
              </a:spcAft>
              <a:buClr>
                <a:schemeClr val="accent2"/>
              </a:buClr>
              <a:buFont typeface="Arial" panose="020B0604020202020204" pitchFamily="34" charset="0"/>
              <a:buChar char="•"/>
              <a:defRPr lang="en-US" sz="1800" kern="1200">
                <a:solidFill>
                  <a:schemeClr val="tx2"/>
                </a:solidFill>
                <a:latin typeface="Franklin Gothic Book" panose="020B0503020102020204" pitchFamily="34" charset="0"/>
                <a:ea typeface="+mn-ea"/>
                <a:cs typeface="+mn-cs"/>
              </a:defRPr>
            </a:lvl2pPr>
            <a:lvl3pPr marL="1143000" indent="-228600" algn="l" defTabSz="914400" rtl="0" eaLnBrk="1" latinLnBrk="0" hangingPunct="1">
              <a:lnSpc>
                <a:spcPct val="100000"/>
              </a:lnSpc>
              <a:spcBef>
                <a:spcPts val="500"/>
              </a:spcBef>
              <a:spcAft>
                <a:spcPts val="300"/>
              </a:spcAft>
              <a:buClr>
                <a:schemeClr val="accent2"/>
              </a:buClr>
              <a:buFont typeface="Arial" panose="020B0604020202020204" pitchFamily="34" charset="0"/>
              <a:buChar char="•"/>
              <a:defRPr lang="en-US" sz="1400" kern="1200">
                <a:solidFill>
                  <a:schemeClr val="accent2"/>
                </a:solidFill>
                <a:latin typeface="Franklin Gothic Book" panose="020B0503020102020204" pitchFamily="34" charset="0"/>
                <a:ea typeface="+mn-ea"/>
                <a:cs typeface="+mn-cs"/>
              </a:defRPr>
            </a:lvl3pPr>
            <a:lvl4pPr marL="1600200" indent="-228600" algn="l" defTabSz="914400" rtl="0" eaLnBrk="1" latinLnBrk="0" hangingPunct="1">
              <a:lnSpc>
                <a:spcPct val="100000"/>
              </a:lnSpc>
              <a:spcBef>
                <a:spcPts val="500"/>
              </a:spcBef>
              <a:spcAft>
                <a:spcPts val="300"/>
              </a:spcAft>
              <a:buClr>
                <a:schemeClr val="accent5"/>
              </a:buClr>
              <a:buFont typeface="Courier New" panose="02070309020205020404" pitchFamily="49" charset="0"/>
              <a:buChar char="o"/>
              <a:defRPr sz="14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100000"/>
              </a:lnSpc>
              <a:spcBef>
                <a:spcPts val="500"/>
              </a:spcBef>
              <a:spcAft>
                <a:spcPts val="300"/>
              </a:spcAft>
              <a:buClr>
                <a:schemeClr val="accent4"/>
              </a:buClr>
              <a:buFont typeface="Wingdings" pitchFamily="2" charset="2"/>
              <a:buChar char="§"/>
              <a:defRPr sz="14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GB" sz="1600" dirty="0">
                <a:solidFill>
                  <a:schemeClr val="bg1"/>
                </a:solidFill>
              </a:rPr>
              <a:t>Operational </a:t>
            </a:r>
            <a:r>
              <a:rPr lang="en-GB" sz="1600">
                <a:solidFill>
                  <a:schemeClr val="bg1"/>
                </a:solidFill>
              </a:rPr>
              <a:t>Efficiency</a:t>
            </a:r>
            <a:endParaRPr lang="en-GB" sz="1600" dirty="0">
              <a:solidFill>
                <a:schemeClr val="bg1"/>
              </a:solidFill>
            </a:endParaRPr>
          </a:p>
        </p:txBody>
      </p:sp>
      <p:sp>
        <p:nvSpPr>
          <p:cNvPr id="9" name="Text Placeholder 4">
            <a:extLst>
              <a:ext uri="{FF2B5EF4-FFF2-40B4-BE49-F238E27FC236}">
                <a16:creationId xmlns:a16="http://schemas.microsoft.com/office/drawing/2014/main" id="{47A5ADBF-E547-5437-DA2A-A81C39AC30F6}"/>
              </a:ext>
            </a:extLst>
          </p:cNvPr>
          <p:cNvSpPr txBox="1">
            <a:spLocks/>
          </p:cNvSpPr>
          <p:nvPr/>
        </p:nvSpPr>
        <p:spPr>
          <a:xfrm>
            <a:off x="3225758" y="1716407"/>
            <a:ext cx="2587566" cy="486177"/>
          </a:xfrm>
          <a:prstGeom prst="rect">
            <a:avLst/>
          </a:prstGeom>
          <a:solidFill>
            <a:srgbClr val="E94577"/>
          </a:solidFill>
        </p:spPr>
        <p:txBody>
          <a:bodyPr anchor="ct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000" kern="1200">
                <a:solidFill>
                  <a:schemeClr val="accent4">
                    <a:lumMod val="50000"/>
                  </a:schemeClr>
                </a:solidFill>
                <a:latin typeface="Franklin Gothic Book" panose="020B0503020102020204" pitchFamily="34" charset="0"/>
                <a:ea typeface="+mn-ea"/>
                <a:cs typeface="+mn-cs"/>
              </a:defRPr>
            </a:lvl1pPr>
            <a:lvl2pPr marL="685800" indent="-228600" algn="l" defTabSz="914400" rtl="0" eaLnBrk="1" latinLnBrk="0" hangingPunct="1">
              <a:lnSpc>
                <a:spcPct val="100000"/>
              </a:lnSpc>
              <a:spcBef>
                <a:spcPts val="500"/>
              </a:spcBef>
              <a:spcAft>
                <a:spcPts val="300"/>
              </a:spcAft>
              <a:buClr>
                <a:schemeClr val="accent2"/>
              </a:buClr>
              <a:buFont typeface="Arial" panose="020B0604020202020204" pitchFamily="34" charset="0"/>
              <a:buChar char="•"/>
              <a:defRPr lang="en-US" sz="1800" kern="1200">
                <a:solidFill>
                  <a:schemeClr val="tx2"/>
                </a:solidFill>
                <a:latin typeface="Franklin Gothic Book" panose="020B0503020102020204" pitchFamily="34" charset="0"/>
                <a:ea typeface="+mn-ea"/>
                <a:cs typeface="+mn-cs"/>
              </a:defRPr>
            </a:lvl2pPr>
            <a:lvl3pPr marL="1143000" indent="-228600" algn="l" defTabSz="914400" rtl="0" eaLnBrk="1" latinLnBrk="0" hangingPunct="1">
              <a:lnSpc>
                <a:spcPct val="100000"/>
              </a:lnSpc>
              <a:spcBef>
                <a:spcPts val="500"/>
              </a:spcBef>
              <a:spcAft>
                <a:spcPts val="300"/>
              </a:spcAft>
              <a:buClr>
                <a:schemeClr val="accent2"/>
              </a:buClr>
              <a:buFont typeface="Arial" panose="020B0604020202020204" pitchFamily="34" charset="0"/>
              <a:buChar char="•"/>
              <a:defRPr lang="en-US" sz="1400" kern="1200">
                <a:solidFill>
                  <a:schemeClr val="accent2"/>
                </a:solidFill>
                <a:latin typeface="Franklin Gothic Book" panose="020B0503020102020204" pitchFamily="34" charset="0"/>
                <a:ea typeface="+mn-ea"/>
                <a:cs typeface="+mn-cs"/>
              </a:defRPr>
            </a:lvl3pPr>
            <a:lvl4pPr marL="1600200" indent="-228600" algn="l" defTabSz="914400" rtl="0" eaLnBrk="1" latinLnBrk="0" hangingPunct="1">
              <a:lnSpc>
                <a:spcPct val="100000"/>
              </a:lnSpc>
              <a:spcBef>
                <a:spcPts val="500"/>
              </a:spcBef>
              <a:spcAft>
                <a:spcPts val="300"/>
              </a:spcAft>
              <a:buClr>
                <a:schemeClr val="accent5"/>
              </a:buClr>
              <a:buFont typeface="Courier New" panose="02070309020205020404" pitchFamily="49" charset="0"/>
              <a:buChar char="o"/>
              <a:defRPr sz="14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100000"/>
              </a:lnSpc>
              <a:spcBef>
                <a:spcPts val="500"/>
              </a:spcBef>
              <a:spcAft>
                <a:spcPts val="300"/>
              </a:spcAft>
              <a:buClr>
                <a:schemeClr val="accent4"/>
              </a:buClr>
              <a:buFont typeface="Wingdings" pitchFamily="2" charset="2"/>
              <a:buChar char="§"/>
              <a:defRPr sz="14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GB" sz="1600" dirty="0">
                <a:solidFill>
                  <a:schemeClr val="bg1"/>
                </a:solidFill>
              </a:rPr>
              <a:t>Payment Types</a:t>
            </a:r>
          </a:p>
        </p:txBody>
      </p:sp>
      <p:sp>
        <p:nvSpPr>
          <p:cNvPr id="10" name="Text Placeholder 4">
            <a:extLst>
              <a:ext uri="{FF2B5EF4-FFF2-40B4-BE49-F238E27FC236}">
                <a16:creationId xmlns:a16="http://schemas.microsoft.com/office/drawing/2014/main" id="{38B2EAA2-8C1E-D5BC-542A-2242C44D36E4}"/>
              </a:ext>
            </a:extLst>
          </p:cNvPr>
          <p:cNvSpPr txBox="1">
            <a:spLocks/>
          </p:cNvSpPr>
          <p:nvPr/>
        </p:nvSpPr>
        <p:spPr>
          <a:xfrm>
            <a:off x="6006502" y="1716408"/>
            <a:ext cx="2587566" cy="486177"/>
          </a:xfrm>
          <a:prstGeom prst="rect">
            <a:avLst/>
          </a:prstGeom>
          <a:solidFill>
            <a:srgbClr val="57C99B"/>
          </a:solidFill>
        </p:spPr>
        <p:txBody>
          <a:bodyPr anchor="ct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000" kern="1200">
                <a:solidFill>
                  <a:schemeClr val="accent4">
                    <a:lumMod val="50000"/>
                  </a:schemeClr>
                </a:solidFill>
                <a:latin typeface="Franklin Gothic Book" panose="020B0503020102020204" pitchFamily="34" charset="0"/>
                <a:ea typeface="+mn-ea"/>
                <a:cs typeface="+mn-cs"/>
              </a:defRPr>
            </a:lvl1pPr>
            <a:lvl2pPr marL="685800" indent="-228600" algn="l" defTabSz="914400" rtl="0" eaLnBrk="1" latinLnBrk="0" hangingPunct="1">
              <a:lnSpc>
                <a:spcPct val="100000"/>
              </a:lnSpc>
              <a:spcBef>
                <a:spcPts val="500"/>
              </a:spcBef>
              <a:spcAft>
                <a:spcPts val="300"/>
              </a:spcAft>
              <a:buClr>
                <a:schemeClr val="accent2"/>
              </a:buClr>
              <a:buFont typeface="Arial" panose="020B0604020202020204" pitchFamily="34" charset="0"/>
              <a:buChar char="•"/>
              <a:defRPr lang="en-US" sz="1800" kern="1200">
                <a:solidFill>
                  <a:schemeClr val="tx2"/>
                </a:solidFill>
                <a:latin typeface="Franklin Gothic Book" panose="020B0503020102020204" pitchFamily="34" charset="0"/>
                <a:ea typeface="+mn-ea"/>
                <a:cs typeface="+mn-cs"/>
              </a:defRPr>
            </a:lvl2pPr>
            <a:lvl3pPr marL="1143000" indent="-228600" algn="l" defTabSz="914400" rtl="0" eaLnBrk="1" latinLnBrk="0" hangingPunct="1">
              <a:lnSpc>
                <a:spcPct val="100000"/>
              </a:lnSpc>
              <a:spcBef>
                <a:spcPts val="500"/>
              </a:spcBef>
              <a:spcAft>
                <a:spcPts val="300"/>
              </a:spcAft>
              <a:buClr>
                <a:schemeClr val="accent2"/>
              </a:buClr>
              <a:buFont typeface="Arial" panose="020B0604020202020204" pitchFamily="34" charset="0"/>
              <a:buChar char="•"/>
              <a:defRPr lang="en-US" sz="1400" kern="1200">
                <a:solidFill>
                  <a:schemeClr val="accent2"/>
                </a:solidFill>
                <a:latin typeface="Franklin Gothic Book" panose="020B0503020102020204" pitchFamily="34" charset="0"/>
                <a:ea typeface="+mn-ea"/>
                <a:cs typeface="+mn-cs"/>
              </a:defRPr>
            </a:lvl3pPr>
            <a:lvl4pPr marL="1600200" indent="-228600" algn="l" defTabSz="914400" rtl="0" eaLnBrk="1" latinLnBrk="0" hangingPunct="1">
              <a:lnSpc>
                <a:spcPct val="100000"/>
              </a:lnSpc>
              <a:spcBef>
                <a:spcPts val="500"/>
              </a:spcBef>
              <a:spcAft>
                <a:spcPts val="300"/>
              </a:spcAft>
              <a:buClr>
                <a:schemeClr val="accent5"/>
              </a:buClr>
              <a:buFont typeface="Courier New" panose="02070309020205020404" pitchFamily="49" charset="0"/>
              <a:buChar char="o"/>
              <a:defRPr sz="14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100000"/>
              </a:lnSpc>
              <a:spcBef>
                <a:spcPts val="500"/>
              </a:spcBef>
              <a:spcAft>
                <a:spcPts val="300"/>
              </a:spcAft>
              <a:buClr>
                <a:schemeClr val="accent4"/>
              </a:buClr>
              <a:buFont typeface="Wingdings" pitchFamily="2" charset="2"/>
              <a:buChar char="§"/>
              <a:defRPr sz="14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GB" sz="1600" dirty="0">
                <a:solidFill>
                  <a:schemeClr val="bg1"/>
                </a:solidFill>
              </a:rPr>
              <a:t>Innovation</a:t>
            </a:r>
          </a:p>
        </p:txBody>
      </p:sp>
      <p:sp>
        <p:nvSpPr>
          <p:cNvPr id="11" name="Text Placeholder 4">
            <a:extLst>
              <a:ext uri="{FF2B5EF4-FFF2-40B4-BE49-F238E27FC236}">
                <a16:creationId xmlns:a16="http://schemas.microsoft.com/office/drawing/2014/main" id="{63587FD4-CD14-BFB9-9FA9-E360AD764DE9}"/>
              </a:ext>
            </a:extLst>
          </p:cNvPr>
          <p:cNvSpPr txBox="1">
            <a:spLocks/>
          </p:cNvSpPr>
          <p:nvPr/>
        </p:nvSpPr>
        <p:spPr>
          <a:xfrm>
            <a:off x="8787245" y="1716407"/>
            <a:ext cx="2587566" cy="486177"/>
          </a:xfrm>
          <a:prstGeom prst="rect">
            <a:avLst/>
          </a:prstGeom>
          <a:solidFill>
            <a:srgbClr val="004C8A"/>
          </a:solidFill>
        </p:spPr>
        <p:txBody>
          <a:bodyPr anchor="ct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000" kern="1200">
                <a:solidFill>
                  <a:schemeClr val="accent4">
                    <a:lumMod val="50000"/>
                  </a:schemeClr>
                </a:solidFill>
                <a:latin typeface="Franklin Gothic Book" panose="020B0503020102020204" pitchFamily="34" charset="0"/>
                <a:ea typeface="+mn-ea"/>
                <a:cs typeface="+mn-cs"/>
              </a:defRPr>
            </a:lvl1pPr>
            <a:lvl2pPr marL="685800" indent="-228600" algn="l" defTabSz="914400" rtl="0" eaLnBrk="1" latinLnBrk="0" hangingPunct="1">
              <a:lnSpc>
                <a:spcPct val="100000"/>
              </a:lnSpc>
              <a:spcBef>
                <a:spcPts val="500"/>
              </a:spcBef>
              <a:spcAft>
                <a:spcPts val="300"/>
              </a:spcAft>
              <a:buClr>
                <a:schemeClr val="accent2"/>
              </a:buClr>
              <a:buFont typeface="Arial" panose="020B0604020202020204" pitchFamily="34" charset="0"/>
              <a:buChar char="•"/>
              <a:defRPr lang="en-US" sz="1800" kern="1200">
                <a:solidFill>
                  <a:schemeClr val="tx2"/>
                </a:solidFill>
                <a:latin typeface="Franklin Gothic Book" panose="020B0503020102020204" pitchFamily="34" charset="0"/>
                <a:ea typeface="+mn-ea"/>
                <a:cs typeface="+mn-cs"/>
              </a:defRPr>
            </a:lvl2pPr>
            <a:lvl3pPr marL="1143000" indent="-228600" algn="l" defTabSz="914400" rtl="0" eaLnBrk="1" latinLnBrk="0" hangingPunct="1">
              <a:lnSpc>
                <a:spcPct val="100000"/>
              </a:lnSpc>
              <a:spcBef>
                <a:spcPts val="500"/>
              </a:spcBef>
              <a:spcAft>
                <a:spcPts val="300"/>
              </a:spcAft>
              <a:buClr>
                <a:schemeClr val="accent2"/>
              </a:buClr>
              <a:buFont typeface="Arial" panose="020B0604020202020204" pitchFamily="34" charset="0"/>
              <a:buChar char="•"/>
              <a:defRPr lang="en-US" sz="1400" kern="1200">
                <a:solidFill>
                  <a:schemeClr val="accent2"/>
                </a:solidFill>
                <a:latin typeface="Franklin Gothic Book" panose="020B0503020102020204" pitchFamily="34" charset="0"/>
                <a:ea typeface="+mn-ea"/>
                <a:cs typeface="+mn-cs"/>
              </a:defRPr>
            </a:lvl3pPr>
            <a:lvl4pPr marL="1600200" indent="-228600" algn="l" defTabSz="914400" rtl="0" eaLnBrk="1" latinLnBrk="0" hangingPunct="1">
              <a:lnSpc>
                <a:spcPct val="100000"/>
              </a:lnSpc>
              <a:spcBef>
                <a:spcPts val="500"/>
              </a:spcBef>
              <a:spcAft>
                <a:spcPts val="300"/>
              </a:spcAft>
              <a:buClr>
                <a:schemeClr val="accent5"/>
              </a:buClr>
              <a:buFont typeface="Courier New" panose="02070309020205020404" pitchFamily="49" charset="0"/>
              <a:buChar char="o"/>
              <a:defRPr sz="14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100000"/>
              </a:lnSpc>
              <a:spcBef>
                <a:spcPts val="500"/>
              </a:spcBef>
              <a:spcAft>
                <a:spcPts val="300"/>
              </a:spcAft>
              <a:buClr>
                <a:schemeClr val="accent4"/>
              </a:buClr>
              <a:buFont typeface="Wingdings" pitchFamily="2" charset="2"/>
              <a:buChar char="§"/>
              <a:defRPr sz="14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GB" sz="1600" dirty="0">
                <a:solidFill>
                  <a:schemeClr val="bg1"/>
                </a:solidFill>
              </a:rPr>
              <a:t>Regulation</a:t>
            </a:r>
          </a:p>
        </p:txBody>
      </p:sp>
      <p:sp>
        <p:nvSpPr>
          <p:cNvPr id="12" name="Text Placeholder 4">
            <a:extLst>
              <a:ext uri="{FF2B5EF4-FFF2-40B4-BE49-F238E27FC236}">
                <a16:creationId xmlns:a16="http://schemas.microsoft.com/office/drawing/2014/main" id="{1202778A-A790-FB2C-EB4A-E06D78BA4C8D}"/>
              </a:ext>
            </a:extLst>
          </p:cNvPr>
          <p:cNvSpPr txBox="1">
            <a:spLocks/>
          </p:cNvSpPr>
          <p:nvPr/>
        </p:nvSpPr>
        <p:spPr>
          <a:xfrm>
            <a:off x="3225758" y="2208239"/>
            <a:ext cx="2587566" cy="4074227"/>
          </a:xfrm>
          <a:prstGeom prst="rect">
            <a:avLst/>
          </a:prstGeom>
        </p:spPr>
        <p:txBody>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000" kern="1200">
                <a:solidFill>
                  <a:schemeClr val="accent4">
                    <a:lumMod val="50000"/>
                  </a:schemeClr>
                </a:solidFill>
                <a:latin typeface="Franklin Gothic Book" panose="020B0503020102020204" pitchFamily="34" charset="0"/>
                <a:ea typeface="+mn-ea"/>
                <a:cs typeface="+mn-cs"/>
              </a:defRPr>
            </a:lvl1pPr>
            <a:lvl2pPr marL="685800" indent="-228600" algn="l" defTabSz="914400" rtl="0" eaLnBrk="1" latinLnBrk="0" hangingPunct="1">
              <a:lnSpc>
                <a:spcPct val="100000"/>
              </a:lnSpc>
              <a:spcBef>
                <a:spcPts val="500"/>
              </a:spcBef>
              <a:spcAft>
                <a:spcPts val="300"/>
              </a:spcAft>
              <a:buClr>
                <a:schemeClr val="accent2"/>
              </a:buClr>
              <a:buFont typeface="Arial" panose="020B0604020202020204" pitchFamily="34" charset="0"/>
              <a:buChar char="•"/>
              <a:defRPr lang="en-US" sz="1800" kern="1200">
                <a:solidFill>
                  <a:schemeClr val="tx2"/>
                </a:solidFill>
                <a:latin typeface="Franklin Gothic Book" panose="020B0503020102020204" pitchFamily="34" charset="0"/>
                <a:ea typeface="+mn-ea"/>
                <a:cs typeface="+mn-cs"/>
              </a:defRPr>
            </a:lvl2pPr>
            <a:lvl3pPr marL="1143000" indent="-228600" algn="l" defTabSz="914400" rtl="0" eaLnBrk="1" latinLnBrk="0" hangingPunct="1">
              <a:lnSpc>
                <a:spcPct val="100000"/>
              </a:lnSpc>
              <a:spcBef>
                <a:spcPts val="500"/>
              </a:spcBef>
              <a:spcAft>
                <a:spcPts val="300"/>
              </a:spcAft>
              <a:buClr>
                <a:schemeClr val="accent2"/>
              </a:buClr>
              <a:buFont typeface="Arial" panose="020B0604020202020204" pitchFamily="34" charset="0"/>
              <a:buChar char="•"/>
              <a:defRPr lang="en-US" sz="1400" kern="1200">
                <a:solidFill>
                  <a:schemeClr val="accent2"/>
                </a:solidFill>
                <a:latin typeface="Franklin Gothic Book" panose="020B0503020102020204" pitchFamily="34" charset="0"/>
                <a:ea typeface="+mn-ea"/>
                <a:cs typeface="+mn-cs"/>
              </a:defRPr>
            </a:lvl3pPr>
            <a:lvl4pPr marL="1600200" indent="-228600" algn="l" defTabSz="914400" rtl="0" eaLnBrk="1" latinLnBrk="0" hangingPunct="1">
              <a:lnSpc>
                <a:spcPct val="100000"/>
              </a:lnSpc>
              <a:spcBef>
                <a:spcPts val="500"/>
              </a:spcBef>
              <a:spcAft>
                <a:spcPts val="300"/>
              </a:spcAft>
              <a:buClr>
                <a:schemeClr val="accent5"/>
              </a:buClr>
              <a:buFont typeface="Courier New" panose="02070309020205020404" pitchFamily="49" charset="0"/>
              <a:buChar char="o"/>
              <a:defRPr sz="14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100000"/>
              </a:lnSpc>
              <a:spcBef>
                <a:spcPts val="500"/>
              </a:spcBef>
              <a:spcAft>
                <a:spcPts val="300"/>
              </a:spcAft>
              <a:buClr>
                <a:schemeClr val="accent4"/>
              </a:buClr>
              <a:buFont typeface="Wingdings" pitchFamily="2" charset="2"/>
              <a:buChar char="§"/>
              <a:defRPr sz="14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0"/>
              </a:spcBef>
              <a:buFont typeface="Arial" panose="020B0604020202020204" pitchFamily="34" charset="0"/>
              <a:buChar char="•"/>
            </a:pPr>
            <a:r>
              <a:rPr lang="en-GB" sz="1400" b="1" dirty="0"/>
              <a:t>Fast checkout</a:t>
            </a:r>
            <a:r>
              <a:rPr lang="en-GB" sz="1400" dirty="0"/>
              <a:t> options e.g. Bolt, Link, </a:t>
            </a:r>
            <a:r>
              <a:rPr lang="en-GB" sz="1400" dirty="0" err="1"/>
              <a:t>ShopPay</a:t>
            </a:r>
            <a:endParaRPr lang="en-GB" sz="1400" dirty="0"/>
          </a:p>
          <a:p>
            <a:pPr marL="285750" indent="-285750">
              <a:spcBef>
                <a:spcPts val="0"/>
              </a:spcBef>
              <a:buFont typeface="Arial" panose="020B0604020202020204" pitchFamily="34" charset="0"/>
              <a:buChar char="•"/>
            </a:pPr>
            <a:r>
              <a:rPr lang="en-GB" sz="1400" b="1" dirty="0"/>
              <a:t>Open Banking </a:t>
            </a:r>
            <a:r>
              <a:rPr lang="en-GB" sz="1400" dirty="0"/>
              <a:t>and A2A payments </a:t>
            </a:r>
          </a:p>
          <a:p>
            <a:pPr marL="285750" indent="-285750">
              <a:spcBef>
                <a:spcPts val="0"/>
              </a:spcBef>
              <a:buFont typeface="Arial" panose="020B0604020202020204" pitchFamily="34" charset="0"/>
              <a:buChar char="•"/>
            </a:pPr>
            <a:r>
              <a:rPr lang="en-GB" sz="1400" b="1" dirty="0"/>
              <a:t>Wero / EPI </a:t>
            </a:r>
            <a:r>
              <a:rPr lang="en-GB" sz="1400" dirty="0"/>
              <a:t>development and adoption</a:t>
            </a:r>
          </a:p>
          <a:p>
            <a:pPr marL="285750" indent="-285750">
              <a:spcBef>
                <a:spcPts val="0"/>
              </a:spcBef>
              <a:buFont typeface="Arial" panose="020B0604020202020204" pitchFamily="34" charset="0"/>
              <a:buChar char="•"/>
            </a:pPr>
            <a:r>
              <a:rPr lang="en-GB" sz="1400" b="1" dirty="0"/>
              <a:t>Apple Pay </a:t>
            </a:r>
            <a:r>
              <a:rPr lang="en-GB" sz="1400" dirty="0"/>
              <a:t>liability shift and DMA impacts</a:t>
            </a:r>
            <a:endParaRPr lang="en-GB" sz="1200" dirty="0"/>
          </a:p>
          <a:p>
            <a:pPr marL="285750" indent="-285750">
              <a:spcBef>
                <a:spcPts val="0"/>
              </a:spcBef>
              <a:buFont typeface="Arial" panose="020B0604020202020204" pitchFamily="34" charset="0"/>
              <a:buChar char="•"/>
            </a:pPr>
            <a:r>
              <a:rPr lang="en-GB" sz="1400" b="1" dirty="0"/>
              <a:t>Apple Pay Later </a:t>
            </a:r>
            <a:r>
              <a:rPr lang="en-GB" sz="1400" dirty="0"/>
              <a:t>adoption and costs</a:t>
            </a:r>
          </a:p>
          <a:p>
            <a:pPr marL="285750" indent="-285750">
              <a:spcBef>
                <a:spcPts val="0"/>
              </a:spcBef>
              <a:buFont typeface="Arial" panose="020B0604020202020204" pitchFamily="34" charset="0"/>
              <a:buChar char="•"/>
            </a:pPr>
            <a:r>
              <a:rPr lang="en-GB" sz="1400" b="1" dirty="0"/>
              <a:t>Localisation</a:t>
            </a:r>
            <a:r>
              <a:rPr lang="en-GB" sz="1400" dirty="0"/>
              <a:t> of payment types in hard to reach markets e.g. Turkey, Argentina</a:t>
            </a:r>
          </a:p>
          <a:p>
            <a:pPr marL="285750" indent="-285750">
              <a:spcBef>
                <a:spcPts val="0"/>
              </a:spcBef>
              <a:buFont typeface="Arial" panose="020B0604020202020204" pitchFamily="34" charset="0"/>
              <a:buChar char="•"/>
            </a:pPr>
            <a:r>
              <a:rPr lang="en-GB" sz="1400" dirty="0"/>
              <a:t>Internal operation of </a:t>
            </a:r>
            <a:r>
              <a:rPr lang="en-GB" sz="1400" b="1" dirty="0"/>
              <a:t>BNPL</a:t>
            </a:r>
            <a:r>
              <a:rPr lang="en-GB" sz="1400" dirty="0"/>
              <a:t> services</a:t>
            </a:r>
          </a:p>
        </p:txBody>
      </p:sp>
      <p:sp>
        <p:nvSpPr>
          <p:cNvPr id="13" name="Text Placeholder 4">
            <a:extLst>
              <a:ext uri="{FF2B5EF4-FFF2-40B4-BE49-F238E27FC236}">
                <a16:creationId xmlns:a16="http://schemas.microsoft.com/office/drawing/2014/main" id="{48A1F617-BAB7-E2B5-DA5B-69287E8ED258}"/>
              </a:ext>
            </a:extLst>
          </p:cNvPr>
          <p:cNvSpPr txBox="1">
            <a:spLocks/>
          </p:cNvSpPr>
          <p:nvPr/>
        </p:nvSpPr>
        <p:spPr>
          <a:xfrm>
            <a:off x="6006501" y="2208239"/>
            <a:ext cx="2587566" cy="4074227"/>
          </a:xfrm>
          <a:prstGeom prst="rect">
            <a:avLst/>
          </a:prstGeom>
        </p:spPr>
        <p:txBody>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000" kern="1200">
                <a:solidFill>
                  <a:schemeClr val="accent4">
                    <a:lumMod val="50000"/>
                  </a:schemeClr>
                </a:solidFill>
                <a:latin typeface="Franklin Gothic Book" panose="020B0503020102020204" pitchFamily="34" charset="0"/>
                <a:ea typeface="+mn-ea"/>
                <a:cs typeface="+mn-cs"/>
              </a:defRPr>
            </a:lvl1pPr>
            <a:lvl2pPr marL="685800" indent="-228600" algn="l" defTabSz="914400" rtl="0" eaLnBrk="1" latinLnBrk="0" hangingPunct="1">
              <a:lnSpc>
                <a:spcPct val="100000"/>
              </a:lnSpc>
              <a:spcBef>
                <a:spcPts val="500"/>
              </a:spcBef>
              <a:spcAft>
                <a:spcPts val="300"/>
              </a:spcAft>
              <a:buClr>
                <a:schemeClr val="accent2"/>
              </a:buClr>
              <a:buFont typeface="Arial" panose="020B0604020202020204" pitchFamily="34" charset="0"/>
              <a:buChar char="•"/>
              <a:defRPr lang="en-US" sz="1800" kern="1200">
                <a:solidFill>
                  <a:schemeClr val="tx2"/>
                </a:solidFill>
                <a:latin typeface="Franklin Gothic Book" panose="020B0503020102020204" pitchFamily="34" charset="0"/>
                <a:ea typeface="+mn-ea"/>
                <a:cs typeface="+mn-cs"/>
              </a:defRPr>
            </a:lvl2pPr>
            <a:lvl3pPr marL="1143000" indent="-228600" algn="l" defTabSz="914400" rtl="0" eaLnBrk="1" latinLnBrk="0" hangingPunct="1">
              <a:lnSpc>
                <a:spcPct val="100000"/>
              </a:lnSpc>
              <a:spcBef>
                <a:spcPts val="500"/>
              </a:spcBef>
              <a:spcAft>
                <a:spcPts val="300"/>
              </a:spcAft>
              <a:buClr>
                <a:schemeClr val="accent2"/>
              </a:buClr>
              <a:buFont typeface="Arial" panose="020B0604020202020204" pitchFamily="34" charset="0"/>
              <a:buChar char="•"/>
              <a:defRPr lang="en-US" sz="1400" kern="1200">
                <a:solidFill>
                  <a:schemeClr val="accent2"/>
                </a:solidFill>
                <a:latin typeface="Franklin Gothic Book" panose="020B0503020102020204" pitchFamily="34" charset="0"/>
                <a:ea typeface="+mn-ea"/>
                <a:cs typeface="+mn-cs"/>
              </a:defRPr>
            </a:lvl3pPr>
            <a:lvl4pPr marL="1600200" indent="-228600" algn="l" defTabSz="914400" rtl="0" eaLnBrk="1" latinLnBrk="0" hangingPunct="1">
              <a:lnSpc>
                <a:spcPct val="100000"/>
              </a:lnSpc>
              <a:spcBef>
                <a:spcPts val="500"/>
              </a:spcBef>
              <a:spcAft>
                <a:spcPts val="300"/>
              </a:spcAft>
              <a:buClr>
                <a:schemeClr val="accent5"/>
              </a:buClr>
              <a:buFont typeface="Courier New" panose="02070309020205020404" pitchFamily="49" charset="0"/>
              <a:buChar char="o"/>
              <a:defRPr sz="14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100000"/>
              </a:lnSpc>
              <a:spcBef>
                <a:spcPts val="500"/>
              </a:spcBef>
              <a:spcAft>
                <a:spcPts val="300"/>
              </a:spcAft>
              <a:buClr>
                <a:schemeClr val="accent4"/>
              </a:buClr>
              <a:buFont typeface="Wingdings" pitchFamily="2" charset="2"/>
              <a:buChar char="§"/>
              <a:defRPr sz="14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0"/>
              </a:spcBef>
              <a:buFont typeface="Arial" panose="020B0604020202020204" pitchFamily="34" charset="0"/>
              <a:buChar char="•"/>
            </a:pPr>
            <a:r>
              <a:rPr lang="en-GB" sz="1400" b="1" dirty="0"/>
              <a:t>Cryptocurrency</a:t>
            </a:r>
            <a:r>
              <a:rPr lang="en-GB" sz="1400" dirty="0"/>
              <a:t> acceptance</a:t>
            </a:r>
          </a:p>
          <a:p>
            <a:pPr marL="285750" indent="-285750">
              <a:spcBef>
                <a:spcPts val="0"/>
              </a:spcBef>
              <a:buFont typeface="Arial" panose="020B0604020202020204" pitchFamily="34" charset="0"/>
              <a:buChar char="•"/>
            </a:pPr>
            <a:r>
              <a:rPr lang="en-GB" sz="1400" b="1" dirty="0"/>
              <a:t>Delivering omni-channel </a:t>
            </a:r>
            <a:r>
              <a:rPr lang="en-GB" sz="1400" dirty="0"/>
              <a:t>customer experiences (NOT payments!)</a:t>
            </a:r>
          </a:p>
          <a:p>
            <a:pPr marL="285750" indent="-285750">
              <a:spcBef>
                <a:spcPts val="0"/>
              </a:spcBef>
              <a:buFont typeface="Arial" panose="020B0604020202020204" pitchFamily="34" charset="0"/>
              <a:buChar char="•"/>
            </a:pPr>
            <a:r>
              <a:rPr lang="en-GB" sz="1400" dirty="0"/>
              <a:t>CBDC (e.g. </a:t>
            </a:r>
            <a:r>
              <a:rPr lang="en-GB" sz="1400" b="1" dirty="0"/>
              <a:t>Digital Euro</a:t>
            </a:r>
            <a:r>
              <a:rPr lang="en-GB" sz="1400" dirty="0"/>
              <a:t>)</a:t>
            </a:r>
          </a:p>
          <a:p>
            <a:pPr marL="285750" indent="-285750">
              <a:spcBef>
                <a:spcPts val="0"/>
              </a:spcBef>
              <a:buFont typeface="Arial" panose="020B0604020202020204" pitchFamily="34" charset="0"/>
              <a:buChar char="•"/>
            </a:pPr>
            <a:r>
              <a:rPr lang="en-GB" sz="1400" dirty="0"/>
              <a:t>Opportunities to offer a wider range of </a:t>
            </a:r>
            <a:r>
              <a:rPr lang="en-GB" sz="1400" b="1" dirty="0"/>
              <a:t>embedded finance </a:t>
            </a:r>
            <a:r>
              <a:rPr lang="en-GB" sz="1400" dirty="0"/>
              <a:t>services to buyers and sellers e.g. lending BaaS, travel cards, VCNs</a:t>
            </a:r>
          </a:p>
          <a:p>
            <a:pPr marL="285750" indent="-285750">
              <a:spcBef>
                <a:spcPts val="0"/>
              </a:spcBef>
              <a:buFont typeface="Arial" panose="020B0604020202020204" pitchFamily="34" charset="0"/>
              <a:buChar char="•"/>
            </a:pPr>
            <a:r>
              <a:rPr lang="en-GB" sz="1400" b="1" dirty="0"/>
              <a:t>FX</a:t>
            </a:r>
            <a:r>
              <a:rPr lang="en-GB" sz="1400" dirty="0"/>
              <a:t> and currency localisation</a:t>
            </a:r>
          </a:p>
          <a:p>
            <a:pPr marL="285750" indent="-285750">
              <a:spcBef>
                <a:spcPts val="0"/>
              </a:spcBef>
              <a:buFont typeface="Arial" panose="020B0604020202020204" pitchFamily="34" charset="0"/>
              <a:buChar char="•"/>
            </a:pPr>
            <a:r>
              <a:rPr lang="en-GB" sz="1400" dirty="0"/>
              <a:t>Application of </a:t>
            </a:r>
            <a:r>
              <a:rPr lang="en-GB" sz="1400" b="1" dirty="0"/>
              <a:t>AI </a:t>
            </a:r>
            <a:r>
              <a:rPr lang="en-GB" sz="1400" dirty="0"/>
              <a:t>to fraud use cases, and automation</a:t>
            </a:r>
          </a:p>
          <a:p>
            <a:pPr marL="285750" indent="-285750">
              <a:spcBef>
                <a:spcPts val="0"/>
              </a:spcBef>
              <a:buFont typeface="Arial" panose="020B0604020202020204" pitchFamily="34" charset="0"/>
              <a:buChar char="•"/>
            </a:pPr>
            <a:r>
              <a:rPr lang="en-GB" sz="1400" dirty="0"/>
              <a:t>Access to better </a:t>
            </a:r>
            <a:r>
              <a:rPr lang="en-GB" sz="1400" b="1" dirty="0"/>
              <a:t>industry data</a:t>
            </a:r>
            <a:r>
              <a:rPr lang="en-GB" sz="1400" dirty="0"/>
              <a:t> to support use cases (fraud, onboarding etc.)</a:t>
            </a:r>
          </a:p>
        </p:txBody>
      </p:sp>
      <p:sp>
        <p:nvSpPr>
          <p:cNvPr id="14" name="Text Placeholder 4">
            <a:extLst>
              <a:ext uri="{FF2B5EF4-FFF2-40B4-BE49-F238E27FC236}">
                <a16:creationId xmlns:a16="http://schemas.microsoft.com/office/drawing/2014/main" id="{CB181DD0-B3D6-8DE1-C2D3-2275966FADCD}"/>
              </a:ext>
            </a:extLst>
          </p:cNvPr>
          <p:cNvSpPr txBox="1">
            <a:spLocks/>
          </p:cNvSpPr>
          <p:nvPr/>
        </p:nvSpPr>
        <p:spPr>
          <a:xfrm>
            <a:off x="8787244" y="2208239"/>
            <a:ext cx="2587566" cy="4074227"/>
          </a:xfrm>
          <a:prstGeom prst="rect">
            <a:avLst/>
          </a:prstGeom>
        </p:spPr>
        <p:txBody>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000" kern="1200">
                <a:solidFill>
                  <a:schemeClr val="accent4">
                    <a:lumMod val="50000"/>
                  </a:schemeClr>
                </a:solidFill>
                <a:latin typeface="Franklin Gothic Book" panose="020B0503020102020204" pitchFamily="34" charset="0"/>
                <a:ea typeface="+mn-ea"/>
                <a:cs typeface="+mn-cs"/>
              </a:defRPr>
            </a:lvl1pPr>
            <a:lvl2pPr marL="685800" indent="-228600" algn="l" defTabSz="914400" rtl="0" eaLnBrk="1" latinLnBrk="0" hangingPunct="1">
              <a:lnSpc>
                <a:spcPct val="100000"/>
              </a:lnSpc>
              <a:spcBef>
                <a:spcPts val="500"/>
              </a:spcBef>
              <a:spcAft>
                <a:spcPts val="300"/>
              </a:spcAft>
              <a:buClr>
                <a:schemeClr val="accent2"/>
              </a:buClr>
              <a:buFont typeface="Arial" panose="020B0604020202020204" pitchFamily="34" charset="0"/>
              <a:buChar char="•"/>
              <a:defRPr lang="en-US" sz="1800" kern="1200">
                <a:solidFill>
                  <a:schemeClr val="tx2"/>
                </a:solidFill>
                <a:latin typeface="Franklin Gothic Book" panose="020B0503020102020204" pitchFamily="34" charset="0"/>
                <a:ea typeface="+mn-ea"/>
                <a:cs typeface="+mn-cs"/>
              </a:defRPr>
            </a:lvl2pPr>
            <a:lvl3pPr marL="1143000" indent="-228600" algn="l" defTabSz="914400" rtl="0" eaLnBrk="1" latinLnBrk="0" hangingPunct="1">
              <a:lnSpc>
                <a:spcPct val="100000"/>
              </a:lnSpc>
              <a:spcBef>
                <a:spcPts val="500"/>
              </a:spcBef>
              <a:spcAft>
                <a:spcPts val="300"/>
              </a:spcAft>
              <a:buClr>
                <a:schemeClr val="accent2"/>
              </a:buClr>
              <a:buFont typeface="Arial" panose="020B0604020202020204" pitchFamily="34" charset="0"/>
              <a:buChar char="•"/>
              <a:defRPr lang="en-US" sz="1400" kern="1200">
                <a:solidFill>
                  <a:schemeClr val="accent2"/>
                </a:solidFill>
                <a:latin typeface="Franklin Gothic Book" panose="020B0503020102020204" pitchFamily="34" charset="0"/>
                <a:ea typeface="+mn-ea"/>
                <a:cs typeface="+mn-cs"/>
              </a:defRPr>
            </a:lvl3pPr>
            <a:lvl4pPr marL="1600200" indent="-228600" algn="l" defTabSz="914400" rtl="0" eaLnBrk="1" latinLnBrk="0" hangingPunct="1">
              <a:lnSpc>
                <a:spcPct val="100000"/>
              </a:lnSpc>
              <a:spcBef>
                <a:spcPts val="500"/>
              </a:spcBef>
              <a:spcAft>
                <a:spcPts val="300"/>
              </a:spcAft>
              <a:buClr>
                <a:schemeClr val="accent5"/>
              </a:buClr>
              <a:buFont typeface="Courier New" panose="02070309020205020404" pitchFamily="49" charset="0"/>
              <a:buChar char="o"/>
              <a:defRPr sz="14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100000"/>
              </a:lnSpc>
              <a:spcBef>
                <a:spcPts val="500"/>
              </a:spcBef>
              <a:spcAft>
                <a:spcPts val="300"/>
              </a:spcAft>
              <a:buClr>
                <a:schemeClr val="accent4"/>
              </a:buClr>
              <a:buFont typeface="Wingdings" pitchFamily="2" charset="2"/>
              <a:buChar char="§"/>
              <a:defRPr sz="14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0"/>
              </a:spcBef>
              <a:buFont typeface="Arial" panose="020B0604020202020204" pitchFamily="34" charset="0"/>
              <a:buChar char="•"/>
            </a:pPr>
            <a:r>
              <a:rPr lang="en-GB" sz="1400" b="1" dirty="0"/>
              <a:t>PSD2 </a:t>
            </a:r>
            <a:r>
              <a:rPr lang="en-GB" sz="1400" dirty="0"/>
              <a:t>marketplace requirements</a:t>
            </a:r>
          </a:p>
          <a:p>
            <a:pPr marL="285750" indent="-285750">
              <a:spcBef>
                <a:spcPts val="0"/>
              </a:spcBef>
              <a:buFont typeface="Arial" panose="020B0604020202020204" pitchFamily="34" charset="0"/>
              <a:buChar char="•"/>
            </a:pPr>
            <a:r>
              <a:rPr lang="en-GB" sz="1400" b="1" dirty="0"/>
              <a:t>PSD3</a:t>
            </a:r>
            <a:r>
              <a:rPr lang="en-GB" sz="1400" dirty="0"/>
              <a:t> and PSR requirements on the horizon </a:t>
            </a:r>
            <a:endParaRPr lang="en-GB" sz="1400" b="1" dirty="0"/>
          </a:p>
          <a:p>
            <a:pPr marL="285750" indent="-285750">
              <a:spcBef>
                <a:spcPts val="0"/>
              </a:spcBef>
              <a:buFont typeface="Arial" panose="020B0604020202020204" pitchFamily="34" charset="0"/>
              <a:buChar char="•"/>
            </a:pPr>
            <a:r>
              <a:rPr lang="en-GB" sz="1400" dirty="0"/>
              <a:t>Industry access impact from the </a:t>
            </a:r>
            <a:r>
              <a:rPr lang="en-GB" sz="1400" b="1" dirty="0"/>
              <a:t>DMA</a:t>
            </a:r>
          </a:p>
          <a:p>
            <a:pPr marL="285750" indent="-285750">
              <a:spcBef>
                <a:spcPts val="0"/>
              </a:spcBef>
              <a:buFont typeface="Arial" panose="020B0604020202020204" pitchFamily="34" charset="0"/>
              <a:buChar char="•"/>
            </a:pPr>
            <a:r>
              <a:rPr lang="en-GB" sz="1400" b="1" dirty="0"/>
              <a:t>US interchange </a:t>
            </a:r>
            <a:r>
              <a:rPr lang="en-GB" sz="1400" dirty="0"/>
              <a:t>fee settlement and impact on Europe</a:t>
            </a:r>
          </a:p>
          <a:p>
            <a:pPr marL="285750" indent="-285750">
              <a:spcBef>
                <a:spcPts val="0"/>
              </a:spcBef>
              <a:buFont typeface="Arial" panose="020B0604020202020204" pitchFamily="34" charset="0"/>
              <a:buChar char="•"/>
            </a:pPr>
            <a:r>
              <a:rPr lang="en-GB" sz="1400" dirty="0"/>
              <a:t>Evolving US </a:t>
            </a:r>
            <a:r>
              <a:rPr lang="en-GB" sz="1400" dirty="0" err="1"/>
              <a:t>PINless</a:t>
            </a:r>
            <a:r>
              <a:rPr lang="en-GB" sz="1400" dirty="0"/>
              <a:t> debit and</a:t>
            </a:r>
            <a:r>
              <a:rPr lang="en-GB" sz="1400" b="1" dirty="0"/>
              <a:t> scheme pricing </a:t>
            </a:r>
            <a:r>
              <a:rPr lang="en-GB" sz="1400" dirty="0"/>
              <a:t>&amp; </a:t>
            </a:r>
            <a:r>
              <a:rPr lang="en-GB" sz="1400" b="1" dirty="0"/>
              <a:t>rules</a:t>
            </a:r>
            <a:r>
              <a:rPr lang="en-GB" sz="1400" dirty="0"/>
              <a:t> </a:t>
            </a:r>
          </a:p>
        </p:txBody>
      </p:sp>
      <p:grpSp>
        <p:nvGrpSpPr>
          <p:cNvPr id="19" name="Group 18">
            <a:extLst>
              <a:ext uri="{FF2B5EF4-FFF2-40B4-BE49-F238E27FC236}">
                <a16:creationId xmlns:a16="http://schemas.microsoft.com/office/drawing/2014/main" id="{2EF73B16-F1CA-BEB9-957E-FF7751BC516D}"/>
              </a:ext>
            </a:extLst>
          </p:cNvPr>
          <p:cNvGrpSpPr>
            <a:grpSpLocks/>
          </p:cNvGrpSpPr>
          <p:nvPr>
            <p:custDataLst>
              <p:tags r:id="rId1"/>
            </p:custDataLst>
          </p:nvPr>
        </p:nvGrpSpPr>
        <p:grpSpPr>
          <a:xfrm rot="676607">
            <a:off x="9173053" y="5557266"/>
            <a:ext cx="2381812" cy="369328"/>
            <a:chOff x="702377" y="2183698"/>
            <a:chExt cx="245425" cy="38062"/>
          </a:xfrm>
        </p:grpSpPr>
        <p:sp>
          <p:nvSpPr>
            <p:cNvPr id="20" name="Left-Right Arrow 20">
              <a:extLst>
                <a:ext uri="{FF2B5EF4-FFF2-40B4-BE49-F238E27FC236}">
                  <a16:creationId xmlns:a16="http://schemas.microsoft.com/office/drawing/2014/main" id="{E22FE289-6E2C-6B8B-FADB-CD3F6E8B1820}"/>
                </a:ext>
              </a:extLst>
            </p:cNvPr>
            <p:cNvSpPr/>
            <p:nvPr/>
          </p:nvSpPr>
          <p:spPr bwMode="gray">
            <a:xfrm>
              <a:off x="702377" y="2183698"/>
              <a:ext cx="245425" cy="38062"/>
            </a:xfrm>
            <a:prstGeom prst="leftRightArrow">
              <a:avLst>
                <a:gd name="adj1" fmla="val 10000000"/>
                <a:gd name="adj2" fmla="val 0"/>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GB" sz="2400" i="1" dirty="0">
                  <a:solidFill>
                    <a:schemeClr val="tx1"/>
                  </a:solidFill>
                  <a:cs typeface="Pan Display TT" panose="02010504010101010104" pitchFamily="2" charset="0"/>
                  <a:sym typeface="Pan Display TT" panose="02010504010101010104" pitchFamily="2" charset="0"/>
                </a:rPr>
                <a:t>NON-EXHAUSTIVE!</a:t>
              </a:r>
            </a:p>
          </p:txBody>
        </p:sp>
        <p:cxnSp>
          <p:nvCxnSpPr>
            <p:cNvPr id="21" name="Straight Arrow Connector 20">
              <a:extLst>
                <a:ext uri="{FF2B5EF4-FFF2-40B4-BE49-F238E27FC236}">
                  <a16:creationId xmlns:a16="http://schemas.microsoft.com/office/drawing/2014/main" id="{37DBB5D5-53A2-E2C2-6599-3416C19EDBA6}"/>
                </a:ext>
              </a:extLst>
            </p:cNvPr>
            <p:cNvCxnSpPr>
              <a:stCxn id="20" idx="0"/>
              <a:endCxn id="20" idx="2"/>
            </p:cNvCxnSpPr>
            <p:nvPr/>
          </p:nvCxnSpPr>
          <p:spPr>
            <a:xfrm flipH="1">
              <a:off x="702377" y="2183698"/>
              <a:ext cx="245425" cy="0"/>
            </a:xfrm>
            <a:prstGeom prst="straightConnector1">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89DAE24-BAC2-35A7-95F3-8EC6A65088D5}"/>
                </a:ext>
              </a:extLst>
            </p:cNvPr>
            <p:cNvCxnSpPr>
              <a:stCxn id="20" idx="4"/>
              <a:endCxn id="20" idx="6"/>
            </p:cNvCxnSpPr>
            <p:nvPr/>
          </p:nvCxnSpPr>
          <p:spPr>
            <a:xfrm>
              <a:off x="702377" y="2221760"/>
              <a:ext cx="245425" cy="0"/>
            </a:xfrm>
            <a:prstGeom prst="straightConnector1">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1776701"/>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DCA06-0274-1066-4177-234E8D9783BE}"/>
            </a:ext>
          </a:extLst>
        </p:cNvPr>
        <p:cNvGrpSpPr/>
        <p:nvPr/>
      </p:nvGrpSpPr>
      <p:grpSpPr>
        <a:xfrm>
          <a:off x="0" y="0"/>
          <a:ext cx="0" cy="0"/>
          <a:chOff x="0" y="0"/>
          <a:chExt cx="0" cy="0"/>
        </a:xfrm>
      </p:grpSpPr>
      <p:sp>
        <p:nvSpPr>
          <p:cNvPr id="4" name="Freeform 4">
            <a:extLst>
              <a:ext uri="{FF2B5EF4-FFF2-40B4-BE49-F238E27FC236}">
                <a16:creationId xmlns:a16="http://schemas.microsoft.com/office/drawing/2014/main" id="{32F3B895-7F9E-4F3E-BB1C-90D73AD6BC7C}"/>
              </a:ext>
            </a:extLst>
          </p:cNvPr>
          <p:cNvSpPr/>
          <p:nvPr/>
        </p:nvSpPr>
        <p:spPr>
          <a:xfrm>
            <a:off x="-78631" y="-118617"/>
            <a:ext cx="1043117" cy="944495"/>
          </a:xfrm>
          <a:custGeom>
            <a:avLst/>
            <a:gdLst/>
            <a:ahLst/>
            <a:cxnLst/>
            <a:rect l="l" t="t" r="r" b="b"/>
            <a:pathLst>
              <a:path w="1564675" h="1416742">
                <a:moveTo>
                  <a:pt x="0" y="0"/>
                </a:moveTo>
                <a:lnTo>
                  <a:pt x="1564675" y="0"/>
                </a:lnTo>
                <a:lnTo>
                  <a:pt x="1564675" y="1416742"/>
                </a:lnTo>
                <a:lnTo>
                  <a:pt x="0" y="14167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5" name="Freeform 5">
            <a:extLst>
              <a:ext uri="{FF2B5EF4-FFF2-40B4-BE49-F238E27FC236}">
                <a16:creationId xmlns:a16="http://schemas.microsoft.com/office/drawing/2014/main" id="{98A94385-3CD3-B00B-2890-EB0BB2DB25B6}"/>
              </a:ext>
            </a:extLst>
          </p:cNvPr>
          <p:cNvSpPr/>
          <p:nvPr/>
        </p:nvSpPr>
        <p:spPr>
          <a:xfrm>
            <a:off x="449974" y="4924064"/>
            <a:ext cx="1153329" cy="461331"/>
          </a:xfrm>
          <a:custGeom>
            <a:avLst/>
            <a:gdLst/>
            <a:ahLst/>
            <a:cxnLst/>
            <a:rect l="l" t="t" r="r" b="b"/>
            <a:pathLst>
              <a:path w="1729993" h="691997">
                <a:moveTo>
                  <a:pt x="0" y="0"/>
                </a:moveTo>
                <a:lnTo>
                  <a:pt x="1729993" y="0"/>
                </a:lnTo>
                <a:lnTo>
                  <a:pt x="1729993" y="691997"/>
                </a:lnTo>
                <a:lnTo>
                  <a:pt x="0" y="6919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sp>
        <p:nvSpPr>
          <p:cNvPr id="7" name="Freeform 7">
            <a:extLst>
              <a:ext uri="{FF2B5EF4-FFF2-40B4-BE49-F238E27FC236}">
                <a16:creationId xmlns:a16="http://schemas.microsoft.com/office/drawing/2014/main" id="{B1FA127D-B70E-9B87-D84B-F13C7B7DE4CC}"/>
              </a:ext>
            </a:extLst>
          </p:cNvPr>
          <p:cNvSpPr/>
          <p:nvPr/>
        </p:nvSpPr>
        <p:spPr>
          <a:xfrm>
            <a:off x="10930083" y="66441"/>
            <a:ext cx="1435947" cy="574379"/>
          </a:xfrm>
          <a:custGeom>
            <a:avLst/>
            <a:gdLst/>
            <a:ahLst/>
            <a:cxnLst/>
            <a:rect l="l" t="t" r="r" b="b"/>
            <a:pathLst>
              <a:path w="2153921" h="861569">
                <a:moveTo>
                  <a:pt x="0" y="0"/>
                </a:moveTo>
                <a:lnTo>
                  <a:pt x="2153921" y="0"/>
                </a:lnTo>
                <a:lnTo>
                  <a:pt x="2153921" y="861569"/>
                </a:lnTo>
                <a:lnTo>
                  <a:pt x="0" y="8615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sp>
        <p:nvSpPr>
          <p:cNvPr id="8" name="Freeform 8">
            <a:extLst>
              <a:ext uri="{FF2B5EF4-FFF2-40B4-BE49-F238E27FC236}">
                <a16:creationId xmlns:a16="http://schemas.microsoft.com/office/drawing/2014/main" id="{0C799382-A7B3-31F7-8A27-CB9807F8995F}"/>
              </a:ext>
            </a:extLst>
          </p:cNvPr>
          <p:cNvSpPr/>
          <p:nvPr/>
        </p:nvSpPr>
        <p:spPr>
          <a:xfrm>
            <a:off x="-457228" y="1687278"/>
            <a:ext cx="1021895" cy="408758"/>
          </a:xfrm>
          <a:custGeom>
            <a:avLst/>
            <a:gdLst/>
            <a:ahLst/>
            <a:cxnLst/>
            <a:rect l="l" t="t" r="r" b="b"/>
            <a:pathLst>
              <a:path w="1532843" h="613137">
                <a:moveTo>
                  <a:pt x="0" y="0"/>
                </a:moveTo>
                <a:lnTo>
                  <a:pt x="1532843" y="0"/>
                </a:lnTo>
                <a:lnTo>
                  <a:pt x="1532843" y="613137"/>
                </a:lnTo>
                <a:lnTo>
                  <a:pt x="0" y="6131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a:p>
        </p:txBody>
      </p:sp>
      <p:sp>
        <p:nvSpPr>
          <p:cNvPr id="9" name="Freeform 28">
            <a:extLst>
              <a:ext uri="{FF2B5EF4-FFF2-40B4-BE49-F238E27FC236}">
                <a16:creationId xmlns:a16="http://schemas.microsoft.com/office/drawing/2014/main" id="{C128A39B-A031-2CE8-3623-448EB467B2BE}"/>
              </a:ext>
            </a:extLst>
          </p:cNvPr>
          <p:cNvSpPr/>
          <p:nvPr/>
        </p:nvSpPr>
        <p:spPr>
          <a:xfrm>
            <a:off x="10897372" y="199091"/>
            <a:ext cx="1011808" cy="1011808"/>
          </a:xfrm>
          <a:custGeom>
            <a:avLst/>
            <a:gdLst/>
            <a:ahLst/>
            <a:cxnLst/>
            <a:rect l="l" t="t" r="r" b="b"/>
            <a:pathLst>
              <a:path w="1517712" h="1517712">
                <a:moveTo>
                  <a:pt x="0" y="0"/>
                </a:moveTo>
                <a:lnTo>
                  <a:pt x="1517712" y="0"/>
                </a:lnTo>
                <a:lnTo>
                  <a:pt x="1517712" y="1517711"/>
                </a:lnTo>
                <a:lnTo>
                  <a:pt x="0" y="1517711"/>
                </a:lnTo>
                <a:lnTo>
                  <a:pt x="0" y="0"/>
                </a:lnTo>
                <a:close/>
              </a:path>
            </a:pathLst>
          </a:custGeom>
          <a:blipFill>
            <a:blip r:embed="rId8"/>
            <a:stretch>
              <a:fillRect/>
            </a:stretch>
          </a:blipFill>
        </p:spPr>
        <p:txBody>
          <a:bodyPr/>
          <a:lstStyle/>
          <a:p>
            <a:endParaRPr lang="en-GB" sz="1200"/>
          </a:p>
        </p:txBody>
      </p:sp>
      <p:pic>
        <p:nvPicPr>
          <p:cNvPr id="6146" name="Picture 2">
            <a:extLst>
              <a:ext uri="{FF2B5EF4-FFF2-40B4-BE49-F238E27FC236}">
                <a16:creationId xmlns:a16="http://schemas.microsoft.com/office/drawing/2014/main" id="{0B666FA0-8F74-A783-E4D3-8013F572B3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9078" y="-256396"/>
            <a:ext cx="10748748" cy="80576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43FE41E-9B7A-97BB-0149-DC1D9B8950B3}"/>
              </a:ext>
            </a:extLst>
          </p:cNvPr>
          <p:cNvSpPr txBox="1"/>
          <p:nvPr/>
        </p:nvSpPr>
        <p:spPr>
          <a:xfrm>
            <a:off x="3058129" y="849078"/>
            <a:ext cx="6075743" cy="1676400"/>
          </a:xfrm>
          <a:prstGeom prst="roundRect">
            <a:avLst/>
          </a:prstGeom>
          <a:solidFill>
            <a:srgbClr val="C4EC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indent="-457200" algn="ctr">
              <a:spcBef>
                <a:spcPct val="20000"/>
              </a:spcBef>
              <a:buSzPct val="100000"/>
              <a:defRPr>
                <a:solidFill>
                  <a:schemeClr val="lt1">
                    <a:lumMod val="100000"/>
                  </a:schemeClr>
                </a:solidFill>
              </a:defRPr>
            </a:lvl1pPr>
            <a:lvl2pPr marL="342900" lvl="1" indent="-342900" algn="ctr">
              <a:spcBef>
                <a:spcPct val="20000"/>
              </a:spcBef>
              <a:buSzPct val="100000"/>
              <a:buFont typeface="Arial" panose="020B0604020202020204" pitchFamily="34" charset="0"/>
              <a:buChar char="•"/>
              <a:defRPr>
                <a:solidFill>
                  <a:schemeClr val="lt1">
                    <a:lumMod val="100000"/>
                  </a:schemeClr>
                </a:solidFill>
              </a:defRPr>
            </a:lvl2pPr>
            <a:lvl3pPr marL="742950" lvl="2" indent="-285750" algn="ctr">
              <a:spcBef>
                <a:spcPct val="20000"/>
              </a:spcBef>
              <a:buSzPct val="100000"/>
              <a:buFont typeface="Arial" panose="020B0604020202020204" pitchFamily="34" charset="0"/>
              <a:buChar char="–"/>
              <a:defRPr>
                <a:solidFill>
                  <a:schemeClr val="lt1">
                    <a:lumMod val="100000"/>
                  </a:schemeClr>
                </a:solidFill>
              </a:defRPr>
            </a:lvl3pPr>
            <a:lvl4pPr marL="1143000" lvl="3" indent="-228600" algn="ctr">
              <a:spcBef>
                <a:spcPct val="20000"/>
              </a:spcBef>
              <a:buSzPct val="100000"/>
              <a:buFont typeface="Arial" panose="020B0604020202020204" pitchFamily="34" charset="0"/>
              <a:buChar char="•"/>
              <a:defRPr>
                <a:solidFill>
                  <a:schemeClr val="lt1">
                    <a:lumMod val="100000"/>
                  </a:schemeClr>
                </a:solidFill>
              </a:defRPr>
            </a:lvl4pPr>
            <a:lvl5pPr marL="1600200" lvl="4" indent="-228600" algn="ctr">
              <a:spcBef>
                <a:spcPct val="20000"/>
              </a:spcBef>
              <a:buSzPct val="100000"/>
              <a:buFont typeface="Arial" panose="020B0604020202020204" pitchFamily="34" charset="0"/>
              <a:buChar char="–"/>
              <a:defRPr>
                <a:solidFill>
                  <a:schemeClr val="lt1">
                    <a:lumMod val="100000"/>
                  </a:schemeClr>
                </a:solidFill>
              </a:defRPr>
            </a:lvl5pPr>
            <a:lvl6pPr marL="2057400" lvl="5" indent="-228600" algn="ctr">
              <a:spcBef>
                <a:spcPct val="20000"/>
              </a:spcBef>
              <a:buSzPct val="100000"/>
              <a:buFont typeface="Arial" panose="020B0604020202020204" pitchFamily="34" charset="0"/>
              <a:buChar char="»"/>
              <a:defRPr>
                <a:solidFill>
                  <a:schemeClr val="lt1">
                    <a:lumMod val="100000"/>
                  </a:schemeClr>
                </a:solidFill>
              </a:defRPr>
            </a:lvl6pPr>
            <a:lvl7pPr marL="2514600" lvl="6" indent="-228600" algn="ctr">
              <a:spcBef>
                <a:spcPct val="20000"/>
              </a:spcBef>
              <a:buSzPct val="100000"/>
              <a:buFont typeface="Arial" panose="020B0604020202020204" pitchFamily="34" charset="0"/>
              <a:buChar char="•"/>
              <a:defRPr>
                <a:solidFill>
                  <a:schemeClr val="lt1">
                    <a:lumMod val="100000"/>
                  </a:schemeClr>
                </a:solidFill>
              </a:defRPr>
            </a:lvl7pPr>
            <a:lvl8pPr marL="2971800" lvl="7" indent="-228600" algn="ctr">
              <a:spcBef>
                <a:spcPct val="20000"/>
              </a:spcBef>
              <a:buSzPct val="100000"/>
              <a:buFont typeface="Arial" panose="020B0604020202020204" pitchFamily="34" charset="0"/>
              <a:buChar char="•"/>
              <a:defRPr>
                <a:solidFill>
                  <a:schemeClr val="lt1">
                    <a:lumMod val="100000"/>
                  </a:schemeClr>
                </a:solidFill>
              </a:defRPr>
            </a:lvl8pPr>
            <a:lvl9pPr marL="3429000" lvl="8" indent="-228600" algn="ctr">
              <a:spcBef>
                <a:spcPct val="20000"/>
              </a:spcBef>
              <a:buSzPct val="100000"/>
              <a:buFont typeface="Arial" panose="020B0604020202020204" pitchFamily="34" charset="0"/>
              <a:buChar char="•"/>
              <a:defRPr>
                <a:solidFill>
                  <a:schemeClr val="lt1">
                    <a:lumMod val="100000"/>
                  </a:schemeClr>
                </a:solidFill>
              </a:defRPr>
            </a:lvl9pPr>
          </a:lstStyle>
          <a:p>
            <a:pPr marL="0" lvl="1" indent="0">
              <a:buNone/>
            </a:pPr>
            <a:r>
              <a:rPr lang="en-GB" sz="4400" dirty="0">
                <a:solidFill>
                  <a:schemeClr val="tx2"/>
                </a:solidFill>
                <a:latin typeface="Bradley Hand ITC" panose="03070402050302030203" pitchFamily="66" charset="0"/>
                <a:ea typeface="ADLaM Display" panose="020F0502020204030204" pitchFamily="2" charset="0"/>
                <a:cs typeface="ADLaM Display" panose="020F0502020204030204" pitchFamily="2" charset="0"/>
              </a:rPr>
              <a:t>Do you agree with this view on the evolution of merchant payments?</a:t>
            </a:r>
          </a:p>
        </p:txBody>
      </p:sp>
    </p:spTree>
    <p:extLst>
      <p:ext uri="{BB962C8B-B14F-4D97-AF65-F5344CB8AC3E}">
        <p14:creationId xmlns:p14="http://schemas.microsoft.com/office/powerpoint/2010/main" val="875095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3E2323E8-6135-A844-8AA2-9AD32652A2BB}"/>
              </a:ext>
            </a:extLst>
          </p:cNvPr>
          <p:cNvSpPr/>
          <p:nvPr/>
        </p:nvSpPr>
        <p:spPr>
          <a:xfrm>
            <a:off x="2293820" y="2447283"/>
            <a:ext cx="540000" cy="540000"/>
          </a:xfrm>
          <a:prstGeom prst="ellipse">
            <a:avLst/>
          </a:prstGeom>
          <a:solidFill>
            <a:schemeClr val="bg2">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2"/>
                </a:solidFill>
                <a:latin typeface="+mj-lt"/>
              </a:rPr>
              <a:t>1</a:t>
            </a:r>
          </a:p>
        </p:txBody>
      </p:sp>
      <p:sp>
        <p:nvSpPr>
          <p:cNvPr id="8" name="Oval 7">
            <a:extLst>
              <a:ext uri="{FF2B5EF4-FFF2-40B4-BE49-F238E27FC236}">
                <a16:creationId xmlns:a16="http://schemas.microsoft.com/office/drawing/2014/main" id="{D4D972E6-DDF6-3747-AE44-6F63F8A04E24}"/>
              </a:ext>
            </a:extLst>
          </p:cNvPr>
          <p:cNvSpPr/>
          <p:nvPr/>
        </p:nvSpPr>
        <p:spPr>
          <a:xfrm>
            <a:off x="2293820" y="3455069"/>
            <a:ext cx="540000" cy="540000"/>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bg1"/>
                </a:solidFill>
                <a:latin typeface="+mj-lt"/>
                <a:cs typeface="Franklin Gothic Book"/>
              </a:rPr>
              <a:t>2</a:t>
            </a:r>
          </a:p>
        </p:txBody>
      </p:sp>
      <p:sp>
        <p:nvSpPr>
          <p:cNvPr id="9" name="Oval 8">
            <a:extLst>
              <a:ext uri="{FF2B5EF4-FFF2-40B4-BE49-F238E27FC236}">
                <a16:creationId xmlns:a16="http://schemas.microsoft.com/office/drawing/2014/main" id="{2379ADFF-4ED3-0D4E-A270-FF87B9B43A72}"/>
              </a:ext>
            </a:extLst>
          </p:cNvPr>
          <p:cNvSpPr/>
          <p:nvPr/>
        </p:nvSpPr>
        <p:spPr>
          <a:xfrm>
            <a:off x="2293820" y="4393872"/>
            <a:ext cx="540000" cy="540000"/>
          </a:xfrm>
          <a:prstGeom prst="ellipse">
            <a:avLst/>
          </a:prstGeom>
          <a:solidFill>
            <a:schemeClr val="bg2">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2"/>
                </a:solidFill>
                <a:latin typeface="+mj-lt"/>
                <a:cs typeface="Franklin Gothic Book"/>
              </a:rPr>
              <a:t>3</a:t>
            </a:r>
          </a:p>
        </p:txBody>
      </p:sp>
      <p:sp>
        <p:nvSpPr>
          <p:cNvPr id="34" name="TextBox 33">
            <a:extLst>
              <a:ext uri="{FF2B5EF4-FFF2-40B4-BE49-F238E27FC236}">
                <a16:creationId xmlns:a16="http://schemas.microsoft.com/office/drawing/2014/main" id="{0C889972-20D2-E39A-54E8-9EF0BC5B4D96}"/>
              </a:ext>
            </a:extLst>
          </p:cNvPr>
          <p:cNvSpPr txBox="1"/>
          <p:nvPr/>
        </p:nvSpPr>
        <p:spPr>
          <a:xfrm>
            <a:off x="3022872" y="3350856"/>
            <a:ext cx="5784111" cy="677086"/>
          </a:xfrm>
          <a:prstGeom prst="rect">
            <a:avLst/>
          </a:prstGeom>
          <a:solidFill>
            <a:schemeClr val="accent2"/>
          </a:solidFill>
        </p:spPr>
        <p:txBody>
          <a:bodyPr wrap="square" lIns="91440" tIns="0" rIns="91440" bIns="36000" rtlCol="0" anchor="ctr">
            <a:noAutofit/>
          </a:bodyPr>
          <a:lstStyle/>
          <a:p>
            <a:r>
              <a:rPr lang="en-US" sz="2000">
                <a:solidFill>
                  <a:schemeClr val="bg1"/>
                </a:solidFill>
                <a:latin typeface="+mj-lt"/>
              </a:rPr>
              <a:t>…how are PSPs evolving… </a:t>
            </a:r>
            <a:endParaRPr lang="en-US" sz="2000" dirty="0">
              <a:solidFill>
                <a:schemeClr val="bg1"/>
              </a:solidFill>
              <a:latin typeface="+mj-lt"/>
            </a:endParaRPr>
          </a:p>
        </p:txBody>
      </p:sp>
      <p:sp>
        <p:nvSpPr>
          <p:cNvPr id="35" name="TextBox 34">
            <a:extLst>
              <a:ext uri="{FF2B5EF4-FFF2-40B4-BE49-F238E27FC236}">
                <a16:creationId xmlns:a16="http://schemas.microsoft.com/office/drawing/2014/main" id="{3081FF15-5E1F-B666-62E6-DE57F2DB1F37}"/>
              </a:ext>
            </a:extLst>
          </p:cNvPr>
          <p:cNvSpPr txBox="1"/>
          <p:nvPr/>
        </p:nvSpPr>
        <p:spPr>
          <a:xfrm>
            <a:off x="3022872" y="4314202"/>
            <a:ext cx="5784111" cy="677086"/>
          </a:xfrm>
          <a:prstGeom prst="rect">
            <a:avLst/>
          </a:prstGeom>
          <a:solidFill>
            <a:schemeClr val="bg2">
              <a:lumMod val="40000"/>
              <a:lumOff val="60000"/>
            </a:schemeClr>
          </a:solidFill>
        </p:spPr>
        <p:txBody>
          <a:bodyPr wrap="square" lIns="91440" tIns="0" rIns="91440" bIns="36000" rtlCol="0" anchor="ctr">
            <a:noAutofit/>
          </a:bodyPr>
          <a:lstStyle>
            <a:defPPr>
              <a:defRPr lang="en-US"/>
            </a:defPPr>
            <a:lvl1pPr>
              <a:defRPr sz="2000">
                <a:solidFill>
                  <a:schemeClr val="tx2"/>
                </a:solidFill>
                <a:latin typeface="+mj-lt"/>
              </a:defRPr>
            </a:lvl1pPr>
          </a:lstStyle>
          <a:p>
            <a:r>
              <a:rPr lang="en-GB" dirty="0"/>
              <a:t>…and how can we work together?</a:t>
            </a:r>
          </a:p>
        </p:txBody>
      </p:sp>
      <p:sp>
        <p:nvSpPr>
          <p:cNvPr id="14" name="TextBox 13">
            <a:extLst>
              <a:ext uri="{FF2B5EF4-FFF2-40B4-BE49-F238E27FC236}">
                <a16:creationId xmlns:a16="http://schemas.microsoft.com/office/drawing/2014/main" id="{2E92D0FF-EF9A-2F4A-9DAB-892B6141E114}"/>
              </a:ext>
            </a:extLst>
          </p:cNvPr>
          <p:cNvSpPr txBox="1"/>
          <p:nvPr/>
        </p:nvSpPr>
        <p:spPr>
          <a:xfrm>
            <a:off x="3022871" y="2387510"/>
            <a:ext cx="5784111" cy="677086"/>
          </a:xfrm>
          <a:prstGeom prst="rect">
            <a:avLst/>
          </a:prstGeom>
          <a:solidFill>
            <a:schemeClr val="bg2">
              <a:lumMod val="40000"/>
              <a:lumOff val="60000"/>
            </a:schemeClr>
          </a:solidFill>
          <a:ln>
            <a:solidFill>
              <a:schemeClr val="bg1"/>
            </a:solidFill>
          </a:ln>
        </p:spPr>
        <p:txBody>
          <a:bodyPr wrap="square" tIns="0" bIns="36000" rtlCol="0" anchor="ctr">
            <a:noAutofit/>
          </a:bodyPr>
          <a:lstStyle>
            <a:defPPr>
              <a:defRPr lang="en-US"/>
            </a:defPPr>
            <a:lvl2pPr lvl="1" indent="-457200">
              <a:defRPr sz="2000">
                <a:solidFill>
                  <a:schemeClr val="tx2"/>
                </a:solidFill>
                <a:latin typeface="+mj-lt"/>
              </a:defRPr>
            </a:lvl2pPr>
          </a:lstStyle>
          <a:p>
            <a:pPr lvl="1"/>
            <a:r>
              <a:rPr lang="en-GB" dirty="0"/>
              <a:t>Where are merchant payments developing…</a:t>
            </a:r>
          </a:p>
        </p:txBody>
      </p:sp>
      <p:sp>
        <p:nvSpPr>
          <p:cNvPr id="2" name="TextBox 1">
            <a:extLst>
              <a:ext uri="{FF2B5EF4-FFF2-40B4-BE49-F238E27FC236}">
                <a16:creationId xmlns:a16="http://schemas.microsoft.com/office/drawing/2014/main" id="{CE6D5568-BB88-714F-84E9-C6DD1B9DD414}"/>
              </a:ext>
            </a:extLst>
          </p:cNvPr>
          <p:cNvSpPr txBox="1"/>
          <p:nvPr/>
        </p:nvSpPr>
        <p:spPr>
          <a:xfrm>
            <a:off x="2203838" y="1540790"/>
            <a:ext cx="4791603" cy="914400"/>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defPPr>
              <a:defRPr lang="en-US"/>
            </a:defPPr>
            <a:lvl1pPr marL="228600" indent="-228600">
              <a:spcBef>
                <a:spcPts val="500"/>
              </a:spcBef>
              <a:spcAft>
                <a:spcPts val="300"/>
              </a:spcAft>
              <a:buSzPct val="100000"/>
              <a:buNone/>
              <a:defRPr sz="800">
                <a:solidFill>
                  <a:schemeClr val="lt1">
                    <a:lumMod val="100000"/>
                  </a:schemeClr>
                </a:solidFill>
              </a:defRPr>
            </a:lvl1pPr>
            <a:lvl2pPr marL="685800" lvl="1" indent="-228600">
              <a:spcBef>
                <a:spcPts val="500"/>
              </a:spcBef>
              <a:spcAft>
                <a:spcPts val="300"/>
              </a:spcAft>
              <a:buClr>
                <a:schemeClr val="accent2">
                  <a:lumMod val="100000"/>
                </a:schemeClr>
              </a:buClr>
              <a:buSzPct val="100000"/>
              <a:buFont typeface="Arial" panose="020B0604020202020204" pitchFamily="34" charset="0"/>
              <a:buChar char="•"/>
              <a:defRPr sz="800">
                <a:solidFill>
                  <a:schemeClr val="lt1">
                    <a:lumMod val="100000"/>
                  </a:schemeClr>
                </a:solidFill>
              </a:defRPr>
            </a:lvl2pPr>
            <a:lvl3pPr marL="1143000" lvl="2" indent="-228600">
              <a:spcBef>
                <a:spcPts val="500"/>
              </a:spcBef>
              <a:spcAft>
                <a:spcPts val="300"/>
              </a:spcAft>
              <a:buClr>
                <a:schemeClr val="accent2">
                  <a:lumMod val="100000"/>
                </a:schemeClr>
              </a:buClr>
              <a:buSzPct val="100000"/>
              <a:buFont typeface="Arial" panose="020B0604020202020204" pitchFamily="34" charset="0"/>
              <a:buChar char="•"/>
              <a:defRPr sz="800">
                <a:solidFill>
                  <a:schemeClr val="lt1">
                    <a:lumMod val="100000"/>
                  </a:schemeClr>
                </a:solidFill>
              </a:defRPr>
            </a:lvl3pPr>
            <a:lvl4pPr marL="1600200" lvl="3" indent="-228600">
              <a:spcBef>
                <a:spcPts val="500"/>
              </a:spcBef>
              <a:spcAft>
                <a:spcPts val="300"/>
              </a:spcAft>
              <a:buClr>
                <a:schemeClr val="accent5">
                  <a:lumMod val="100000"/>
                </a:schemeClr>
              </a:buClr>
              <a:buSzPct val="100000"/>
              <a:buFont typeface="Courier New" panose="02070309020205020404" pitchFamily="49" charset="0"/>
              <a:buChar char="o"/>
              <a:defRPr sz="800">
                <a:solidFill>
                  <a:schemeClr val="lt1">
                    <a:lumMod val="100000"/>
                  </a:schemeClr>
                </a:solidFill>
              </a:defRPr>
            </a:lvl4pPr>
            <a:lvl5pPr marL="2057400" lvl="4" indent="-228600">
              <a:spcBef>
                <a:spcPts val="500"/>
              </a:spcBef>
              <a:spcAft>
                <a:spcPts val="300"/>
              </a:spcAft>
              <a:buClr>
                <a:schemeClr val="accent4">
                  <a:lumMod val="100000"/>
                </a:schemeClr>
              </a:buClr>
              <a:buSzPct val="100000"/>
              <a:buFont typeface="Wingdings" panose="05000000000000000000" pitchFamily="2" charset="2"/>
              <a:buChar char="§"/>
              <a:defRPr sz="800">
                <a:solidFill>
                  <a:schemeClr val="lt1">
                    <a:lumMod val="100000"/>
                  </a:schemeClr>
                </a:solidFill>
              </a:defRPr>
            </a:lvl5pPr>
            <a:lvl6pPr marL="2514600" lvl="5" indent="-228600">
              <a:lnSpc>
                <a:spcPct val="90000"/>
              </a:lnSpc>
              <a:spcBef>
                <a:spcPts val="500"/>
              </a:spcBef>
              <a:buSzPct val="100000"/>
              <a:buFont typeface="Arial" panose="020B0604020202020204" pitchFamily="34" charset="0"/>
              <a:buChar char="•"/>
              <a:defRPr sz="800">
                <a:solidFill>
                  <a:schemeClr val="lt1">
                    <a:lumMod val="100000"/>
                  </a:schemeClr>
                </a:solidFill>
              </a:defRPr>
            </a:lvl6pPr>
            <a:lvl7pPr marL="2971800" lvl="6" indent="-228600">
              <a:lnSpc>
                <a:spcPct val="90000"/>
              </a:lnSpc>
              <a:spcBef>
                <a:spcPts val="500"/>
              </a:spcBef>
              <a:buSzPct val="100000"/>
              <a:buFont typeface="Arial" panose="020B0604020202020204" pitchFamily="34" charset="0"/>
              <a:buChar char="•"/>
              <a:defRPr sz="800">
                <a:solidFill>
                  <a:schemeClr val="lt1">
                    <a:lumMod val="100000"/>
                  </a:schemeClr>
                </a:solidFill>
              </a:defRPr>
            </a:lvl7pPr>
            <a:lvl8pPr marL="3429000" lvl="7" indent="-228600">
              <a:lnSpc>
                <a:spcPct val="90000"/>
              </a:lnSpc>
              <a:spcBef>
                <a:spcPts val="500"/>
              </a:spcBef>
              <a:buSzPct val="100000"/>
              <a:buFont typeface="Arial" panose="020B0604020202020204" pitchFamily="34" charset="0"/>
              <a:buChar char="•"/>
              <a:defRPr sz="800">
                <a:solidFill>
                  <a:schemeClr val="lt1">
                    <a:lumMod val="100000"/>
                  </a:schemeClr>
                </a:solidFill>
              </a:defRPr>
            </a:lvl8pPr>
            <a:lvl9pPr marL="3886200" lvl="8" indent="-228600">
              <a:lnSpc>
                <a:spcPct val="90000"/>
              </a:lnSpc>
              <a:spcBef>
                <a:spcPts val="500"/>
              </a:spcBef>
              <a:buSzPct val="100000"/>
              <a:buFont typeface="Arial" panose="020B0604020202020204" pitchFamily="34" charset="0"/>
              <a:buChar char="•"/>
              <a:defRPr sz="800">
                <a:solidFill>
                  <a:schemeClr val="lt1">
                    <a:lumMod val="100000"/>
                  </a:schemeClr>
                </a:solidFill>
              </a:defRPr>
            </a:lvl9pPr>
          </a:lstStyle>
          <a:p>
            <a:pPr marL="0" lvl="1" indent="0">
              <a:buNone/>
            </a:pPr>
            <a:r>
              <a:rPr lang="en-GB" sz="3200" dirty="0">
                <a:solidFill>
                  <a:schemeClr val="accent6"/>
                </a:solidFill>
              </a:rPr>
              <a:t>Today’s Discussion Topics:</a:t>
            </a:r>
          </a:p>
        </p:txBody>
      </p:sp>
    </p:spTree>
    <p:extLst>
      <p:ext uri="{BB962C8B-B14F-4D97-AF65-F5344CB8AC3E}">
        <p14:creationId xmlns:p14="http://schemas.microsoft.com/office/powerpoint/2010/main" val="110802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C7F01D-3759-DBC0-D013-908A92443E27}"/>
              </a:ext>
            </a:extLst>
          </p:cNvPr>
          <p:cNvSpPr>
            <a:spLocks noGrp="1"/>
          </p:cNvSpPr>
          <p:nvPr>
            <p:ph type="title"/>
          </p:nvPr>
        </p:nvSpPr>
        <p:spPr/>
        <p:txBody>
          <a:bodyPr/>
          <a:lstStyle/>
          <a:p>
            <a:r>
              <a:rPr lang="en-GB" dirty="0">
                <a:latin typeface="Franklin Gothic Book" panose="020B0503020102020204" pitchFamily="34" charset="0"/>
              </a:rPr>
              <a:t>Product innovation is here, but will remain unevenly spread…</a:t>
            </a:r>
          </a:p>
        </p:txBody>
      </p:sp>
      <p:sp>
        <p:nvSpPr>
          <p:cNvPr id="5" name="Text Placeholder 4">
            <a:extLst>
              <a:ext uri="{FF2B5EF4-FFF2-40B4-BE49-F238E27FC236}">
                <a16:creationId xmlns:a16="http://schemas.microsoft.com/office/drawing/2014/main" id="{12E322D3-611A-BC7B-191F-0B6AC671055E}"/>
              </a:ext>
            </a:extLst>
          </p:cNvPr>
          <p:cNvSpPr>
            <a:spLocks noGrp="1"/>
          </p:cNvSpPr>
          <p:nvPr>
            <p:ph type="body" sz="quarter" idx="10"/>
          </p:nvPr>
        </p:nvSpPr>
        <p:spPr>
          <a:xfrm>
            <a:off x="3110911" y="2219283"/>
            <a:ext cx="2898404" cy="3398298"/>
          </a:xfrm>
        </p:spPr>
        <p:txBody>
          <a:bodyPr/>
          <a:lstStyle/>
          <a:p>
            <a:pPr marL="342900" indent="-342900">
              <a:spcBef>
                <a:spcPts val="0"/>
              </a:spcBef>
              <a:buFont typeface="+mj-lt"/>
              <a:buAutoNum type="arabicPeriod"/>
            </a:pPr>
            <a:r>
              <a:rPr lang="en-GB" sz="1600" dirty="0">
                <a:latin typeface="Franklin Gothic Book" panose="020B0503020102020204" pitchFamily="34" charset="0"/>
              </a:rPr>
              <a:t>Tokenise a scheme card for a specific device or merchant – unique to each scheme</a:t>
            </a:r>
          </a:p>
          <a:p>
            <a:pPr marL="342900" indent="-342900">
              <a:spcBef>
                <a:spcPts val="0"/>
              </a:spcBef>
              <a:buFont typeface="+mj-lt"/>
              <a:buAutoNum type="arabicPeriod"/>
            </a:pPr>
            <a:r>
              <a:rPr lang="en-GB" sz="1600" dirty="0">
                <a:latin typeface="Franklin Gothic Book" panose="020B0503020102020204" pitchFamily="34" charset="0"/>
              </a:rPr>
              <a:t>Token management: suspend, resume, cancel a token</a:t>
            </a:r>
          </a:p>
          <a:p>
            <a:pPr marL="342900" indent="-342900">
              <a:spcBef>
                <a:spcPts val="0"/>
              </a:spcBef>
              <a:buFont typeface="+mj-lt"/>
              <a:buAutoNum type="arabicPeriod"/>
            </a:pPr>
            <a:r>
              <a:rPr lang="en-GB" sz="1600" dirty="0">
                <a:latin typeface="Franklin Gothic Book" panose="020B0503020102020204" pitchFamily="34" charset="0"/>
              </a:rPr>
              <a:t>PAR enquiry: query a token’s link to the underlying payment account</a:t>
            </a:r>
          </a:p>
          <a:p>
            <a:pPr marL="342900" indent="-342900">
              <a:spcBef>
                <a:spcPts val="0"/>
              </a:spcBef>
              <a:buFont typeface="+mj-lt"/>
              <a:buAutoNum type="arabicPeriod"/>
            </a:pPr>
            <a:endParaRPr lang="en-GB" sz="1600" dirty="0">
              <a:latin typeface="Franklin Gothic Book" panose="020B0503020102020204" pitchFamily="34" charset="0"/>
            </a:endParaRPr>
          </a:p>
        </p:txBody>
      </p:sp>
      <p:sp>
        <p:nvSpPr>
          <p:cNvPr id="6" name="Text Placeholder 5">
            <a:extLst>
              <a:ext uri="{FF2B5EF4-FFF2-40B4-BE49-F238E27FC236}">
                <a16:creationId xmlns:a16="http://schemas.microsoft.com/office/drawing/2014/main" id="{48563817-010D-C42D-037F-806A4B1E15F9}"/>
              </a:ext>
            </a:extLst>
          </p:cNvPr>
          <p:cNvSpPr>
            <a:spLocks noGrp="1"/>
          </p:cNvSpPr>
          <p:nvPr>
            <p:ph type="body" sz="quarter" idx="11"/>
          </p:nvPr>
        </p:nvSpPr>
        <p:spPr/>
        <p:txBody>
          <a:bodyPr/>
          <a:lstStyle/>
          <a:p>
            <a:r>
              <a:rPr lang="en-GB" dirty="0">
                <a:latin typeface="Franklin Gothic Book" panose="020B0503020102020204" pitchFamily="34" charset="0"/>
              </a:rPr>
              <a:t>For example, basic network token service has been around for some time, and many providers can tick the box, but tech-first acquirers are well advanced in creating a new set of value-added services</a:t>
            </a:r>
          </a:p>
        </p:txBody>
      </p:sp>
      <p:sp>
        <p:nvSpPr>
          <p:cNvPr id="7" name="Content Placeholder 6">
            <a:extLst>
              <a:ext uri="{FF2B5EF4-FFF2-40B4-BE49-F238E27FC236}">
                <a16:creationId xmlns:a16="http://schemas.microsoft.com/office/drawing/2014/main" id="{45A42CDF-9825-D473-ABDC-FAF327E51262}"/>
              </a:ext>
            </a:extLst>
          </p:cNvPr>
          <p:cNvSpPr>
            <a:spLocks noGrp="1"/>
          </p:cNvSpPr>
          <p:nvPr>
            <p:ph sz="quarter" idx="12"/>
          </p:nvPr>
        </p:nvSpPr>
        <p:spPr>
          <a:xfrm>
            <a:off x="6182686" y="2219055"/>
            <a:ext cx="5620377" cy="3399081"/>
          </a:xfrm>
        </p:spPr>
        <p:txBody>
          <a:bodyPr/>
          <a:lstStyle/>
          <a:p>
            <a:pPr marL="342900" indent="-342900">
              <a:spcBef>
                <a:spcPts val="0"/>
              </a:spcBef>
              <a:buFont typeface="+mj-lt"/>
              <a:buAutoNum type="arabicPeriod"/>
            </a:pPr>
            <a:r>
              <a:rPr lang="en-GB" sz="1600" dirty="0">
                <a:latin typeface="Franklin Gothic Book" panose="020B0503020102020204" pitchFamily="34" charset="0"/>
              </a:rPr>
              <a:t>Single token generating API across all card schemes and payment types within their own gateway</a:t>
            </a:r>
          </a:p>
          <a:p>
            <a:pPr marL="342900" indent="-342900">
              <a:spcBef>
                <a:spcPts val="0"/>
              </a:spcBef>
              <a:buFont typeface="+mj-lt"/>
              <a:buAutoNum type="arabicPeriod"/>
            </a:pPr>
            <a:r>
              <a:rPr lang="en-GB" sz="1600" dirty="0">
                <a:latin typeface="Franklin Gothic Book" panose="020B0503020102020204" pitchFamily="34" charset="0"/>
              </a:rPr>
              <a:t>Omnichannel token – track customer activity across </a:t>
            </a:r>
            <a:r>
              <a:rPr lang="en-GB" sz="1600" dirty="0" err="1">
                <a:latin typeface="Franklin Gothic Book" panose="020B0503020102020204" pitchFamily="34" charset="0"/>
              </a:rPr>
              <a:t>ecom</a:t>
            </a:r>
            <a:r>
              <a:rPr lang="en-GB" sz="1600" dirty="0">
                <a:latin typeface="Franklin Gothic Book" panose="020B0503020102020204" pitchFamily="34" charset="0"/>
              </a:rPr>
              <a:t>, F2F, </a:t>
            </a:r>
            <a:r>
              <a:rPr lang="en-GB" sz="1600" dirty="0" err="1">
                <a:latin typeface="Franklin Gothic Book" panose="020B0503020102020204" pitchFamily="34" charset="0"/>
              </a:rPr>
              <a:t>xPay</a:t>
            </a:r>
            <a:r>
              <a:rPr lang="en-GB" sz="1600" dirty="0">
                <a:latin typeface="Franklin Gothic Book" panose="020B0503020102020204" pitchFamily="34" charset="0"/>
              </a:rPr>
              <a:t> </a:t>
            </a:r>
          </a:p>
          <a:p>
            <a:pPr marL="342900" indent="-342900">
              <a:spcBef>
                <a:spcPts val="0"/>
              </a:spcBef>
              <a:buFont typeface="+mj-lt"/>
              <a:buAutoNum type="arabicPeriod"/>
            </a:pPr>
            <a:r>
              <a:rPr lang="en-GB" sz="1600" dirty="0">
                <a:latin typeface="Franklin Gothic Book" panose="020B0503020102020204" pitchFamily="34" charset="0"/>
              </a:rPr>
              <a:t>A+B testing tools for enterprises to determine whether it is worth implementing network tokens</a:t>
            </a:r>
          </a:p>
          <a:p>
            <a:pPr marL="342900" indent="-342900">
              <a:spcBef>
                <a:spcPts val="0"/>
              </a:spcBef>
              <a:buFont typeface="+mj-lt"/>
              <a:buAutoNum type="arabicPeriod"/>
            </a:pPr>
            <a:r>
              <a:rPr lang="en-GB" sz="1600" dirty="0">
                <a:latin typeface="Franklin Gothic Book" panose="020B0503020102020204" pitchFamily="34" charset="0"/>
              </a:rPr>
              <a:t>Smart routing of tokens to optimise approval rates (at BIN levels)</a:t>
            </a:r>
          </a:p>
          <a:p>
            <a:pPr marL="342900" indent="-342900">
              <a:spcBef>
                <a:spcPts val="0"/>
              </a:spcBef>
              <a:buFont typeface="+mj-lt"/>
              <a:buAutoNum type="arabicPeriod"/>
            </a:pPr>
            <a:r>
              <a:rPr lang="en-GB" sz="1600" dirty="0">
                <a:latin typeface="Franklin Gothic Book" panose="020B0503020102020204" pitchFamily="34" charset="0"/>
              </a:rPr>
              <a:t>Gateway independent token solutions to allow them to be used across multiple gateways</a:t>
            </a:r>
          </a:p>
          <a:p>
            <a:pPr marL="342900" indent="-342900">
              <a:spcBef>
                <a:spcPts val="0"/>
              </a:spcBef>
              <a:buFont typeface="+mj-lt"/>
              <a:buAutoNum type="arabicPeriod"/>
            </a:pPr>
            <a:r>
              <a:rPr lang="en-GB" sz="1600" dirty="0">
                <a:latin typeface="Franklin Gothic Book" panose="020B0503020102020204" pitchFamily="34" charset="0"/>
              </a:rPr>
              <a:t>Transparent fallback to PAN in case tokenised transaction declined</a:t>
            </a:r>
          </a:p>
          <a:p>
            <a:pPr marL="342900" indent="-342900">
              <a:spcBef>
                <a:spcPts val="0"/>
              </a:spcBef>
              <a:buFont typeface="+mj-lt"/>
              <a:buAutoNum type="arabicPeriod"/>
            </a:pPr>
            <a:r>
              <a:rPr lang="en-GB" sz="1600" dirty="0">
                <a:latin typeface="Franklin Gothic Book" panose="020B0503020102020204" pitchFamily="34" charset="0"/>
              </a:rPr>
              <a:t>Integrated account updater and wider lifecycle management for issuers who do not support tokenisation</a:t>
            </a:r>
          </a:p>
          <a:p>
            <a:pPr marL="342900" indent="-342900">
              <a:spcBef>
                <a:spcPts val="0"/>
              </a:spcBef>
              <a:buFont typeface="+mj-lt"/>
              <a:buAutoNum type="arabicPeriod"/>
            </a:pPr>
            <a:r>
              <a:rPr lang="en-GB" sz="1600" dirty="0">
                <a:latin typeface="Franklin Gothic Book" panose="020B0503020102020204" pitchFamily="34" charset="0"/>
              </a:rPr>
              <a:t>Tokenisation of non-card data e.g. account numbers, personal information etc.</a:t>
            </a:r>
          </a:p>
        </p:txBody>
      </p:sp>
      <p:sp>
        <p:nvSpPr>
          <p:cNvPr id="8" name="Content Placeholder 7">
            <a:extLst>
              <a:ext uri="{FF2B5EF4-FFF2-40B4-BE49-F238E27FC236}">
                <a16:creationId xmlns:a16="http://schemas.microsoft.com/office/drawing/2014/main" id="{E46E2921-F7DE-1E60-CCA4-D0998A67BFC3}"/>
              </a:ext>
            </a:extLst>
          </p:cNvPr>
          <p:cNvSpPr>
            <a:spLocks noGrp="1"/>
          </p:cNvSpPr>
          <p:nvPr>
            <p:ph sz="quarter" idx="13"/>
          </p:nvPr>
        </p:nvSpPr>
        <p:spPr>
          <a:xfrm>
            <a:off x="3110948" y="1758750"/>
            <a:ext cx="2898367" cy="419299"/>
          </a:xfrm>
        </p:spPr>
        <p:txBody>
          <a:bodyPr/>
          <a:lstStyle/>
          <a:p>
            <a:r>
              <a:rPr lang="en-GB" dirty="0">
                <a:latin typeface="Franklin Gothic Book" panose="020B0503020102020204" pitchFamily="34" charset="0"/>
              </a:rPr>
              <a:t>Basic token offering…</a:t>
            </a:r>
          </a:p>
        </p:txBody>
      </p:sp>
      <p:sp>
        <p:nvSpPr>
          <p:cNvPr id="9" name="Content Placeholder 8">
            <a:extLst>
              <a:ext uri="{FF2B5EF4-FFF2-40B4-BE49-F238E27FC236}">
                <a16:creationId xmlns:a16="http://schemas.microsoft.com/office/drawing/2014/main" id="{092C95EF-A684-F545-97BF-26B48123EE64}"/>
              </a:ext>
            </a:extLst>
          </p:cNvPr>
          <p:cNvSpPr>
            <a:spLocks noGrp="1"/>
          </p:cNvSpPr>
          <p:nvPr>
            <p:ph sz="quarter" idx="14"/>
          </p:nvPr>
        </p:nvSpPr>
        <p:spPr/>
        <p:txBody>
          <a:bodyPr/>
          <a:lstStyle/>
          <a:p>
            <a:r>
              <a:rPr lang="en-GB" dirty="0">
                <a:latin typeface="Franklin Gothic Book" panose="020B0503020102020204" pitchFamily="34" charset="0"/>
              </a:rPr>
              <a:t>… and tech-first PSP innovation</a:t>
            </a:r>
          </a:p>
        </p:txBody>
      </p:sp>
      <p:sp>
        <p:nvSpPr>
          <p:cNvPr id="11" name="Slide Number Placeholder 2">
            <a:extLst>
              <a:ext uri="{FF2B5EF4-FFF2-40B4-BE49-F238E27FC236}">
                <a16:creationId xmlns:a16="http://schemas.microsoft.com/office/drawing/2014/main" id="{D4DBE49D-45AF-ADF1-3EDA-57C299AF7699}"/>
              </a:ext>
            </a:extLst>
          </p:cNvPr>
          <p:cNvSpPr>
            <a:spLocks noGrp="1"/>
          </p:cNvSpPr>
          <p:nvPr>
            <p:ph type="sldNum" sz="quarter" idx="4"/>
          </p:nvPr>
        </p:nvSpPr>
        <p:spPr>
          <a:xfrm>
            <a:off x="11609354" y="6459364"/>
            <a:ext cx="526773" cy="365125"/>
          </a:xfrm>
        </p:spPr>
        <p:txBody>
          <a:bodyPr/>
          <a:lstStyle/>
          <a:p>
            <a:fld id="{E399013F-DCA0-604C-9329-54DDD43298F2}" type="slidenum">
              <a:rPr lang="en-US" smtClean="0">
                <a:latin typeface="Franklin Gothic Book" panose="020B0503020102020204" pitchFamily="34" charset="0"/>
                <a:cs typeface="Franklin Gothic Book"/>
              </a:rPr>
              <a:pPr/>
              <a:t>13</a:t>
            </a:fld>
            <a:r>
              <a:rPr lang="en-US" dirty="0">
                <a:latin typeface="Franklin Gothic Book" panose="020B0503020102020204" pitchFamily="34" charset="0"/>
              </a:rPr>
              <a:t>  </a:t>
            </a:r>
          </a:p>
        </p:txBody>
      </p:sp>
      <p:pic>
        <p:nvPicPr>
          <p:cNvPr id="13" name="Phone card">
            <a:extLst>
              <a:ext uri="{FF2B5EF4-FFF2-40B4-BE49-F238E27FC236}">
                <a16:creationId xmlns:a16="http://schemas.microsoft.com/office/drawing/2014/main" id="{DCBF80F9-9DC8-3357-D8B3-727C85C7FED5}"/>
              </a:ext>
            </a:extLst>
          </p:cNvPr>
          <p:cNvPicPr>
            <a:picLocks noChangeAspect="1"/>
          </p:cNvPicPr>
          <p:nvPr/>
        </p:nvPicPr>
        <p:blipFill>
          <a:blip r:embed="rId2"/>
          <a:stretch>
            <a:fillRect/>
          </a:stretch>
        </p:blipFill>
        <p:spPr>
          <a:xfrm>
            <a:off x="293615" y="1930012"/>
            <a:ext cx="2444193" cy="4086755"/>
          </a:xfrm>
          <a:prstGeom prst="rect">
            <a:avLst/>
          </a:prstGeom>
        </p:spPr>
      </p:pic>
    </p:spTree>
    <p:extLst>
      <p:ext uri="{BB962C8B-B14F-4D97-AF65-F5344CB8AC3E}">
        <p14:creationId xmlns:p14="http://schemas.microsoft.com/office/powerpoint/2010/main" val="348711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6BD8BA-E8C9-C06F-3702-4DD8743B5ED1}"/>
              </a:ext>
            </a:extLst>
          </p:cNvPr>
          <p:cNvSpPr>
            <a:spLocks noGrp="1"/>
          </p:cNvSpPr>
          <p:nvPr>
            <p:ph type="title"/>
          </p:nvPr>
        </p:nvSpPr>
        <p:spPr/>
        <p:txBody>
          <a:bodyPr/>
          <a:lstStyle/>
          <a:p>
            <a:r>
              <a:rPr lang="en-GB" dirty="0"/>
              <a:t>OB &amp; Digital Euro should be seen as opportunities </a:t>
            </a:r>
          </a:p>
        </p:txBody>
      </p:sp>
      <p:sp>
        <p:nvSpPr>
          <p:cNvPr id="3" name="Slide Number Placeholder 2">
            <a:extLst>
              <a:ext uri="{FF2B5EF4-FFF2-40B4-BE49-F238E27FC236}">
                <a16:creationId xmlns:a16="http://schemas.microsoft.com/office/drawing/2014/main" id="{16E21FCE-8644-B431-D1DA-13224A3FD2E0}"/>
              </a:ext>
            </a:extLst>
          </p:cNvPr>
          <p:cNvSpPr>
            <a:spLocks noGrp="1"/>
          </p:cNvSpPr>
          <p:nvPr>
            <p:ph type="sldNum" sz="quarter" idx="4"/>
          </p:nvPr>
        </p:nvSpPr>
        <p:spPr/>
        <p:txBody>
          <a:bodyPr/>
          <a:lstStyle/>
          <a:p>
            <a:fld id="{E399013F-DCA0-604C-9329-54DDD43298F2}" type="slidenum">
              <a:rPr lang="en-US" smtClean="0">
                <a:cs typeface="Franklin Gothic Book"/>
              </a:rPr>
              <a:pPr/>
              <a:t>14</a:t>
            </a:fld>
            <a:r>
              <a:rPr lang="en-US"/>
              <a:t>  </a:t>
            </a:r>
          </a:p>
        </p:txBody>
      </p:sp>
      <p:sp>
        <p:nvSpPr>
          <p:cNvPr id="11" name="Text Placeholder 10">
            <a:extLst>
              <a:ext uri="{FF2B5EF4-FFF2-40B4-BE49-F238E27FC236}">
                <a16:creationId xmlns:a16="http://schemas.microsoft.com/office/drawing/2014/main" id="{6E40D96C-CD4A-BE23-AA0F-D64A64DE0649}"/>
              </a:ext>
            </a:extLst>
          </p:cNvPr>
          <p:cNvSpPr>
            <a:spLocks noGrp="1"/>
          </p:cNvSpPr>
          <p:nvPr>
            <p:ph type="body" sz="quarter" idx="11"/>
          </p:nvPr>
        </p:nvSpPr>
        <p:spPr/>
        <p:txBody>
          <a:bodyPr/>
          <a:lstStyle/>
          <a:p>
            <a:r>
              <a:rPr lang="en-GB" dirty="0"/>
              <a:t>Despite the uncertainty of A2A payments, acquirers are well places to aggregate push payments into their settlement and reporting capabilities and use their different cost structures to support new use cases</a:t>
            </a:r>
          </a:p>
        </p:txBody>
      </p:sp>
      <p:sp>
        <p:nvSpPr>
          <p:cNvPr id="18" name="TextBox 17">
            <a:extLst>
              <a:ext uri="{FF2B5EF4-FFF2-40B4-BE49-F238E27FC236}">
                <a16:creationId xmlns:a16="http://schemas.microsoft.com/office/drawing/2014/main" id="{DDD6F886-4DCA-6ABA-2147-3098D873A214}"/>
              </a:ext>
            </a:extLst>
          </p:cNvPr>
          <p:cNvSpPr txBox="1"/>
          <p:nvPr/>
        </p:nvSpPr>
        <p:spPr>
          <a:xfrm>
            <a:off x="6750425" y="2299516"/>
            <a:ext cx="1272988" cy="851647"/>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228600" indent="-228600" algn="ctr">
              <a:spcBef>
                <a:spcPts val="500"/>
              </a:spcBef>
              <a:spcAft>
                <a:spcPts val="300"/>
              </a:spcAft>
              <a:buSzPct val="100000"/>
              <a:defRPr>
                <a:solidFill>
                  <a:schemeClr val="lt1">
                    <a:lumMod val="100000"/>
                  </a:schemeClr>
                </a:solidFill>
              </a:defRPr>
            </a:lvl1pPr>
            <a:lvl2pPr marL="685800" lvl="1"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defRPr>
                <a:solidFill>
                  <a:schemeClr val="lt1">
                    <a:lumMod val="100000"/>
                  </a:schemeClr>
                </a:solidFill>
              </a:defRPr>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defRPr>
                <a:solidFill>
                  <a:schemeClr val="lt1">
                    <a:lumMod val="100000"/>
                  </a:schemeClr>
                </a:solidFill>
              </a:defRPr>
            </a:lvl5pPr>
            <a:lvl6pPr marL="2514600" lvl="5" indent="-228600" algn="ctr">
              <a:lnSpc>
                <a:spcPct val="90000"/>
              </a:lnSpc>
              <a:spcBef>
                <a:spcPts val="500"/>
              </a:spcBef>
              <a:buSzPct val="100000"/>
              <a:buFont typeface="Arial" panose="020B0604020202020204" pitchFamily="34" charset="0"/>
              <a:buChar char="•"/>
              <a:defRPr>
                <a:solidFill>
                  <a:schemeClr val="lt1">
                    <a:lumMod val="100000"/>
                  </a:schemeClr>
                </a:solidFill>
              </a:defRPr>
            </a:lvl6pPr>
            <a:lvl7pPr marL="2971800" lvl="6" indent="-228600" algn="ctr">
              <a:lnSpc>
                <a:spcPct val="90000"/>
              </a:lnSpc>
              <a:spcBef>
                <a:spcPts val="500"/>
              </a:spcBef>
              <a:buSzPct val="100000"/>
              <a:buFont typeface="Arial" panose="020B0604020202020204" pitchFamily="34" charset="0"/>
              <a:buChar char="•"/>
              <a:defRPr>
                <a:solidFill>
                  <a:schemeClr val="lt1">
                    <a:lumMod val="100000"/>
                  </a:schemeClr>
                </a:solidFill>
              </a:defRPr>
            </a:lvl7pPr>
            <a:lvl8pPr marL="3429000" lvl="7" indent="-228600" algn="ctr">
              <a:lnSpc>
                <a:spcPct val="90000"/>
              </a:lnSpc>
              <a:spcBef>
                <a:spcPts val="500"/>
              </a:spcBef>
              <a:buSzPct val="100000"/>
              <a:buFont typeface="Arial" panose="020B0604020202020204" pitchFamily="34" charset="0"/>
              <a:buChar char="•"/>
              <a:defRPr>
                <a:solidFill>
                  <a:schemeClr val="lt1">
                    <a:lumMod val="100000"/>
                  </a:schemeClr>
                </a:solidFill>
              </a:defRPr>
            </a:lvl8pPr>
            <a:lvl9pPr marL="3886200" lvl="8" indent="-228600" algn="ctr">
              <a:lnSpc>
                <a:spcPct val="90000"/>
              </a:lnSpc>
              <a:spcBef>
                <a:spcPts val="500"/>
              </a:spcBef>
              <a:buSzPct val="100000"/>
              <a:buFont typeface="Arial" panose="020B0604020202020204" pitchFamily="34" charset="0"/>
              <a:buChar char="•"/>
              <a:defRPr>
                <a:solidFill>
                  <a:schemeClr val="lt1">
                    <a:lumMod val="100000"/>
                  </a:schemeClr>
                </a:solidFill>
              </a:defRPr>
            </a:lvl9pPr>
          </a:lstStyle>
          <a:p>
            <a:pPr marL="0" lvl="1" indent="0">
              <a:buNone/>
            </a:pPr>
            <a:r>
              <a:rPr lang="en-GB" dirty="0"/>
              <a:t>Consumer</a:t>
            </a:r>
          </a:p>
        </p:txBody>
      </p:sp>
      <p:sp>
        <p:nvSpPr>
          <p:cNvPr id="19" name="TextBox 18">
            <a:extLst>
              <a:ext uri="{FF2B5EF4-FFF2-40B4-BE49-F238E27FC236}">
                <a16:creationId xmlns:a16="http://schemas.microsoft.com/office/drawing/2014/main" id="{63650513-E277-3ABA-1337-6917F20F3F75}"/>
              </a:ext>
            </a:extLst>
          </p:cNvPr>
          <p:cNvSpPr txBox="1"/>
          <p:nvPr/>
        </p:nvSpPr>
        <p:spPr>
          <a:xfrm>
            <a:off x="9735671" y="2299516"/>
            <a:ext cx="1353670" cy="851647"/>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228600" indent="-228600" algn="ctr">
              <a:spcBef>
                <a:spcPts val="500"/>
              </a:spcBef>
              <a:spcAft>
                <a:spcPts val="300"/>
              </a:spcAft>
              <a:buSzPct val="100000"/>
              <a:defRPr>
                <a:solidFill>
                  <a:schemeClr val="lt1">
                    <a:lumMod val="100000"/>
                  </a:schemeClr>
                </a:solidFill>
              </a:defRPr>
            </a:lvl1pPr>
            <a:lvl2pPr marL="685800" lvl="1"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defRPr>
                <a:solidFill>
                  <a:schemeClr val="lt1">
                    <a:lumMod val="100000"/>
                  </a:schemeClr>
                </a:solidFill>
              </a:defRPr>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defRPr>
                <a:solidFill>
                  <a:schemeClr val="lt1">
                    <a:lumMod val="100000"/>
                  </a:schemeClr>
                </a:solidFill>
              </a:defRPr>
            </a:lvl5pPr>
            <a:lvl6pPr marL="2514600" lvl="5" indent="-228600" algn="ctr">
              <a:lnSpc>
                <a:spcPct val="90000"/>
              </a:lnSpc>
              <a:spcBef>
                <a:spcPts val="500"/>
              </a:spcBef>
              <a:buSzPct val="100000"/>
              <a:buFont typeface="Arial" panose="020B0604020202020204" pitchFamily="34" charset="0"/>
              <a:buChar char="•"/>
              <a:defRPr>
                <a:solidFill>
                  <a:schemeClr val="lt1">
                    <a:lumMod val="100000"/>
                  </a:schemeClr>
                </a:solidFill>
              </a:defRPr>
            </a:lvl6pPr>
            <a:lvl7pPr marL="2971800" lvl="6" indent="-228600" algn="ctr">
              <a:lnSpc>
                <a:spcPct val="90000"/>
              </a:lnSpc>
              <a:spcBef>
                <a:spcPts val="500"/>
              </a:spcBef>
              <a:buSzPct val="100000"/>
              <a:buFont typeface="Arial" panose="020B0604020202020204" pitchFamily="34" charset="0"/>
              <a:buChar char="•"/>
              <a:defRPr>
                <a:solidFill>
                  <a:schemeClr val="lt1">
                    <a:lumMod val="100000"/>
                  </a:schemeClr>
                </a:solidFill>
              </a:defRPr>
            </a:lvl7pPr>
            <a:lvl8pPr marL="3429000" lvl="7" indent="-228600" algn="ctr">
              <a:lnSpc>
                <a:spcPct val="90000"/>
              </a:lnSpc>
              <a:spcBef>
                <a:spcPts val="500"/>
              </a:spcBef>
              <a:buSzPct val="100000"/>
              <a:buFont typeface="Arial" panose="020B0604020202020204" pitchFamily="34" charset="0"/>
              <a:buChar char="•"/>
              <a:defRPr>
                <a:solidFill>
                  <a:schemeClr val="lt1">
                    <a:lumMod val="100000"/>
                  </a:schemeClr>
                </a:solidFill>
              </a:defRPr>
            </a:lvl8pPr>
            <a:lvl9pPr marL="3886200" lvl="8" indent="-228600" algn="ctr">
              <a:lnSpc>
                <a:spcPct val="90000"/>
              </a:lnSpc>
              <a:spcBef>
                <a:spcPts val="500"/>
              </a:spcBef>
              <a:buSzPct val="100000"/>
              <a:buFont typeface="Arial" panose="020B0604020202020204" pitchFamily="34" charset="0"/>
              <a:buChar char="•"/>
              <a:defRPr>
                <a:solidFill>
                  <a:schemeClr val="lt1">
                    <a:lumMod val="100000"/>
                  </a:schemeClr>
                </a:solidFill>
              </a:defRPr>
            </a:lvl9pPr>
          </a:lstStyle>
          <a:p>
            <a:pPr marL="0" lvl="1" indent="0">
              <a:buNone/>
            </a:pPr>
            <a:r>
              <a:rPr lang="en-GB" dirty="0"/>
              <a:t>Merchant</a:t>
            </a:r>
          </a:p>
          <a:p>
            <a:pPr marL="0" lvl="1" indent="0">
              <a:buNone/>
            </a:pPr>
            <a:r>
              <a:rPr lang="en-GB" dirty="0"/>
              <a:t>Payee</a:t>
            </a:r>
          </a:p>
        </p:txBody>
      </p:sp>
      <p:sp>
        <p:nvSpPr>
          <p:cNvPr id="20" name="TextBox 19">
            <a:extLst>
              <a:ext uri="{FF2B5EF4-FFF2-40B4-BE49-F238E27FC236}">
                <a16:creationId xmlns:a16="http://schemas.microsoft.com/office/drawing/2014/main" id="{E4ED7533-8F18-B035-573A-6AD3882D453C}"/>
              </a:ext>
            </a:extLst>
          </p:cNvPr>
          <p:cNvSpPr txBox="1"/>
          <p:nvPr/>
        </p:nvSpPr>
        <p:spPr>
          <a:xfrm>
            <a:off x="9735671" y="5024786"/>
            <a:ext cx="1353670" cy="851647"/>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228600" indent="-228600" algn="ctr">
              <a:spcBef>
                <a:spcPts val="500"/>
              </a:spcBef>
              <a:spcAft>
                <a:spcPts val="300"/>
              </a:spcAft>
              <a:buSzPct val="100000"/>
              <a:defRPr>
                <a:solidFill>
                  <a:schemeClr val="lt1">
                    <a:lumMod val="100000"/>
                  </a:schemeClr>
                </a:solidFill>
              </a:defRPr>
            </a:lvl1pPr>
            <a:lvl2pPr marL="685800" lvl="1"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defRPr>
                <a:solidFill>
                  <a:schemeClr val="lt1">
                    <a:lumMod val="100000"/>
                  </a:schemeClr>
                </a:solidFill>
              </a:defRPr>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defRPr>
                <a:solidFill>
                  <a:schemeClr val="lt1">
                    <a:lumMod val="100000"/>
                  </a:schemeClr>
                </a:solidFill>
              </a:defRPr>
            </a:lvl5pPr>
            <a:lvl6pPr marL="2514600" lvl="5" indent="-228600" algn="ctr">
              <a:lnSpc>
                <a:spcPct val="90000"/>
              </a:lnSpc>
              <a:spcBef>
                <a:spcPts val="500"/>
              </a:spcBef>
              <a:buSzPct val="100000"/>
              <a:buFont typeface="Arial" panose="020B0604020202020204" pitchFamily="34" charset="0"/>
              <a:buChar char="•"/>
              <a:defRPr>
                <a:solidFill>
                  <a:schemeClr val="lt1">
                    <a:lumMod val="100000"/>
                  </a:schemeClr>
                </a:solidFill>
              </a:defRPr>
            </a:lvl6pPr>
            <a:lvl7pPr marL="2971800" lvl="6" indent="-228600" algn="ctr">
              <a:lnSpc>
                <a:spcPct val="90000"/>
              </a:lnSpc>
              <a:spcBef>
                <a:spcPts val="500"/>
              </a:spcBef>
              <a:buSzPct val="100000"/>
              <a:buFont typeface="Arial" panose="020B0604020202020204" pitchFamily="34" charset="0"/>
              <a:buChar char="•"/>
              <a:defRPr>
                <a:solidFill>
                  <a:schemeClr val="lt1">
                    <a:lumMod val="100000"/>
                  </a:schemeClr>
                </a:solidFill>
              </a:defRPr>
            </a:lvl7pPr>
            <a:lvl8pPr marL="3429000" lvl="7" indent="-228600" algn="ctr">
              <a:lnSpc>
                <a:spcPct val="90000"/>
              </a:lnSpc>
              <a:spcBef>
                <a:spcPts val="500"/>
              </a:spcBef>
              <a:buSzPct val="100000"/>
              <a:buFont typeface="Arial" panose="020B0604020202020204" pitchFamily="34" charset="0"/>
              <a:buChar char="•"/>
              <a:defRPr>
                <a:solidFill>
                  <a:schemeClr val="lt1">
                    <a:lumMod val="100000"/>
                  </a:schemeClr>
                </a:solidFill>
              </a:defRPr>
            </a:lvl8pPr>
            <a:lvl9pPr marL="3886200" lvl="8" indent="-228600" algn="ctr">
              <a:lnSpc>
                <a:spcPct val="90000"/>
              </a:lnSpc>
              <a:spcBef>
                <a:spcPts val="500"/>
              </a:spcBef>
              <a:buSzPct val="100000"/>
              <a:buFont typeface="Arial" panose="020B0604020202020204" pitchFamily="34" charset="0"/>
              <a:buChar char="•"/>
              <a:defRPr>
                <a:solidFill>
                  <a:schemeClr val="lt1">
                    <a:lumMod val="100000"/>
                  </a:schemeClr>
                </a:solidFill>
              </a:defRPr>
            </a:lvl9pPr>
          </a:lstStyle>
          <a:p>
            <a:pPr marL="0" lvl="1" indent="0">
              <a:buNone/>
            </a:pPr>
            <a:r>
              <a:rPr lang="en-GB" dirty="0"/>
              <a:t>“Acquirer”</a:t>
            </a:r>
          </a:p>
          <a:p>
            <a:pPr marL="0" lvl="1" indent="0">
              <a:buNone/>
            </a:pPr>
            <a:r>
              <a:rPr lang="en-GB" dirty="0"/>
              <a:t>Payee</a:t>
            </a:r>
          </a:p>
        </p:txBody>
      </p:sp>
      <p:sp>
        <p:nvSpPr>
          <p:cNvPr id="22" name="TextBox 21">
            <a:extLst>
              <a:ext uri="{FF2B5EF4-FFF2-40B4-BE49-F238E27FC236}">
                <a16:creationId xmlns:a16="http://schemas.microsoft.com/office/drawing/2014/main" id="{987B8F5F-27E3-F2DF-362F-937758248076}"/>
              </a:ext>
            </a:extLst>
          </p:cNvPr>
          <p:cNvSpPr txBox="1"/>
          <p:nvPr/>
        </p:nvSpPr>
        <p:spPr>
          <a:xfrm>
            <a:off x="8511991" y="4361400"/>
            <a:ext cx="1353670" cy="851647"/>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228600" indent="-228600" algn="ctr">
              <a:spcBef>
                <a:spcPts val="500"/>
              </a:spcBef>
              <a:spcAft>
                <a:spcPts val="300"/>
              </a:spcAft>
              <a:buSzPct val="100000"/>
              <a:defRPr>
                <a:solidFill>
                  <a:schemeClr val="lt1">
                    <a:lumMod val="100000"/>
                  </a:schemeClr>
                </a:solidFill>
              </a:defRPr>
            </a:lvl1pPr>
            <a:lvl2pPr marL="685800" lvl="1"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defRPr>
                <a:solidFill>
                  <a:schemeClr val="lt1">
                    <a:lumMod val="100000"/>
                  </a:schemeClr>
                </a:solidFill>
              </a:defRPr>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defRPr>
                <a:solidFill>
                  <a:schemeClr val="lt1">
                    <a:lumMod val="100000"/>
                  </a:schemeClr>
                </a:solidFill>
              </a:defRPr>
            </a:lvl5pPr>
            <a:lvl6pPr marL="2514600" lvl="5" indent="-228600" algn="ctr">
              <a:lnSpc>
                <a:spcPct val="90000"/>
              </a:lnSpc>
              <a:spcBef>
                <a:spcPts val="500"/>
              </a:spcBef>
              <a:buSzPct val="100000"/>
              <a:buFont typeface="Arial" panose="020B0604020202020204" pitchFamily="34" charset="0"/>
              <a:buChar char="•"/>
              <a:defRPr>
                <a:solidFill>
                  <a:schemeClr val="lt1">
                    <a:lumMod val="100000"/>
                  </a:schemeClr>
                </a:solidFill>
              </a:defRPr>
            </a:lvl6pPr>
            <a:lvl7pPr marL="2971800" lvl="6" indent="-228600" algn="ctr">
              <a:lnSpc>
                <a:spcPct val="90000"/>
              </a:lnSpc>
              <a:spcBef>
                <a:spcPts val="500"/>
              </a:spcBef>
              <a:buSzPct val="100000"/>
              <a:buFont typeface="Arial" panose="020B0604020202020204" pitchFamily="34" charset="0"/>
              <a:buChar char="•"/>
              <a:defRPr>
                <a:solidFill>
                  <a:schemeClr val="lt1">
                    <a:lumMod val="100000"/>
                  </a:schemeClr>
                </a:solidFill>
              </a:defRPr>
            </a:lvl7pPr>
            <a:lvl8pPr marL="3429000" lvl="7" indent="-228600" algn="ctr">
              <a:lnSpc>
                <a:spcPct val="90000"/>
              </a:lnSpc>
              <a:spcBef>
                <a:spcPts val="500"/>
              </a:spcBef>
              <a:buSzPct val="100000"/>
              <a:buFont typeface="Arial" panose="020B0604020202020204" pitchFamily="34" charset="0"/>
              <a:buChar char="•"/>
              <a:defRPr>
                <a:solidFill>
                  <a:schemeClr val="lt1">
                    <a:lumMod val="100000"/>
                  </a:schemeClr>
                </a:solidFill>
              </a:defRPr>
            </a:lvl8pPr>
            <a:lvl9pPr marL="3886200" lvl="8" indent="-228600" algn="ctr">
              <a:lnSpc>
                <a:spcPct val="90000"/>
              </a:lnSpc>
              <a:spcBef>
                <a:spcPts val="500"/>
              </a:spcBef>
              <a:buSzPct val="100000"/>
              <a:buFont typeface="Arial" panose="020B0604020202020204" pitchFamily="34" charset="0"/>
              <a:buChar char="•"/>
              <a:defRPr>
                <a:solidFill>
                  <a:schemeClr val="lt1">
                    <a:lumMod val="100000"/>
                  </a:schemeClr>
                </a:solidFill>
              </a:defRPr>
            </a:lvl9pPr>
          </a:lstStyle>
          <a:p>
            <a:pPr marL="0" lvl="1" indent="0">
              <a:buNone/>
            </a:pPr>
            <a:r>
              <a:rPr lang="en-GB" dirty="0"/>
              <a:t>TPP</a:t>
            </a:r>
          </a:p>
        </p:txBody>
      </p:sp>
      <p:cxnSp>
        <p:nvCxnSpPr>
          <p:cNvPr id="24" name="Connector: Elbow 23">
            <a:extLst>
              <a:ext uri="{FF2B5EF4-FFF2-40B4-BE49-F238E27FC236}">
                <a16:creationId xmlns:a16="http://schemas.microsoft.com/office/drawing/2014/main" id="{C873B5B3-4AD0-2CE6-F636-392278DBD995}"/>
              </a:ext>
            </a:extLst>
          </p:cNvPr>
          <p:cNvCxnSpPr>
            <a:stCxn id="18" idx="2"/>
            <a:endCxn id="20" idx="1"/>
          </p:cNvCxnSpPr>
          <p:nvPr/>
        </p:nvCxnSpPr>
        <p:spPr>
          <a:xfrm rot="16200000" flipH="1">
            <a:off x="7411572" y="3126510"/>
            <a:ext cx="2299447" cy="2348752"/>
          </a:xfrm>
          <a:prstGeom prst="bentConnector2">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7813866A-B9D8-EB04-E2F6-0986DE6DE0AB}"/>
              </a:ext>
            </a:extLst>
          </p:cNvPr>
          <p:cNvCxnSpPr>
            <a:cxnSpLocks/>
          </p:cNvCxnSpPr>
          <p:nvPr/>
        </p:nvCxnSpPr>
        <p:spPr>
          <a:xfrm flipV="1">
            <a:off x="5123330" y="6264583"/>
            <a:ext cx="712695" cy="2"/>
          </a:xfrm>
          <a:prstGeom prst="bentConnector3">
            <a:avLst>
              <a:gd name="adj1" fmla="val 50000"/>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867C58AF-366E-D57C-9558-D2CB5AEC1282}"/>
              </a:ext>
            </a:extLst>
          </p:cNvPr>
          <p:cNvCxnSpPr>
            <a:cxnSpLocks/>
          </p:cNvCxnSpPr>
          <p:nvPr/>
        </p:nvCxnSpPr>
        <p:spPr>
          <a:xfrm flipV="1">
            <a:off x="5123331" y="6502146"/>
            <a:ext cx="712695" cy="2"/>
          </a:xfrm>
          <a:prstGeom prst="bentConnector3">
            <a:avLst>
              <a:gd name="adj1" fmla="val 50000"/>
            </a:avLst>
          </a:prstGeom>
          <a:ln w="28575">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F8A5913B-A34D-E70B-0199-FBE29841CE1D}"/>
              </a:ext>
            </a:extLst>
          </p:cNvPr>
          <p:cNvCxnSpPr>
            <a:cxnSpLocks/>
            <a:stCxn id="18" idx="2"/>
            <a:endCxn id="22" idx="1"/>
          </p:cNvCxnSpPr>
          <p:nvPr/>
        </p:nvCxnSpPr>
        <p:spPr>
          <a:xfrm rot="16200000" flipH="1">
            <a:off x="7131425" y="3406657"/>
            <a:ext cx="1636061" cy="1125072"/>
          </a:xfrm>
          <a:prstGeom prst="bentConnector2">
            <a:avLst/>
          </a:prstGeom>
          <a:ln w="28575">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247898F5-D4D8-B147-D266-93759D3ECC4A}"/>
              </a:ext>
            </a:extLst>
          </p:cNvPr>
          <p:cNvCxnSpPr>
            <a:cxnSpLocks/>
            <a:stCxn id="20" idx="0"/>
          </p:cNvCxnSpPr>
          <p:nvPr/>
        </p:nvCxnSpPr>
        <p:spPr>
          <a:xfrm rot="5400000" flipH="1" flipV="1">
            <a:off x="9475695" y="4087973"/>
            <a:ext cx="1873624" cy="2"/>
          </a:xfrm>
          <a:prstGeom prst="bentConnector3">
            <a:avLst>
              <a:gd name="adj1" fmla="val 50000"/>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BA2E78A9-08C7-5E1A-8A6C-5BF796E1116F}"/>
              </a:ext>
            </a:extLst>
          </p:cNvPr>
          <p:cNvSpPr txBox="1"/>
          <p:nvPr/>
        </p:nvSpPr>
        <p:spPr>
          <a:xfrm>
            <a:off x="5836025" y="6162125"/>
            <a:ext cx="914400" cy="204916"/>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defPPr>
              <a:defRPr lang="en-US"/>
            </a:defPPr>
            <a:lvl1pPr marL="228600" indent="-228600">
              <a:spcBef>
                <a:spcPts val="500"/>
              </a:spcBef>
              <a:spcAft>
                <a:spcPts val="300"/>
              </a:spcAft>
              <a:buSzPct val="100000"/>
              <a:buNone/>
              <a:defRPr sz="800">
                <a:solidFill>
                  <a:schemeClr val="lt1">
                    <a:lumMod val="100000"/>
                  </a:schemeClr>
                </a:solidFill>
              </a:defRPr>
            </a:lvl1pPr>
            <a:lvl2pPr marL="685800" lvl="1" indent="-228600">
              <a:spcBef>
                <a:spcPts val="500"/>
              </a:spcBef>
              <a:spcAft>
                <a:spcPts val="300"/>
              </a:spcAft>
              <a:buClr>
                <a:schemeClr val="accent2">
                  <a:lumMod val="100000"/>
                </a:schemeClr>
              </a:buClr>
              <a:buSzPct val="100000"/>
              <a:buFont typeface="Arial" panose="020B0604020202020204" pitchFamily="34" charset="0"/>
              <a:buChar char="•"/>
              <a:defRPr sz="800">
                <a:solidFill>
                  <a:schemeClr val="lt1">
                    <a:lumMod val="100000"/>
                  </a:schemeClr>
                </a:solidFill>
              </a:defRPr>
            </a:lvl2pPr>
            <a:lvl3pPr marL="1143000" lvl="2" indent="-228600">
              <a:spcBef>
                <a:spcPts val="500"/>
              </a:spcBef>
              <a:spcAft>
                <a:spcPts val="300"/>
              </a:spcAft>
              <a:buClr>
                <a:schemeClr val="accent2">
                  <a:lumMod val="100000"/>
                </a:schemeClr>
              </a:buClr>
              <a:buSzPct val="100000"/>
              <a:buFont typeface="Arial" panose="020B0604020202020204" pitchFamily="34" charset="0"/>
              <a:buChar char="•"/>
              <a:defRPr sz="800">
                <a:solidFill>
                  <a:schemeClr val="lt1">
                    <a:lumMod val="100000"/>
                  </a:schemeClr>
                </a:solidFill>
              </a:defRPr>
            </a:lvl3pPr>
            <a:lvl4pPr marL="1600200" lvl="3" indent="-228600">
              <a:spcBef>
                <a:spcPts val="500"/>
              </a:spcBef>
              <a:spcAft>
                <a:spcPts val="300"/>
              </a:spcAft>
              <a:buClr>
                <a:schemeClr val="accent5">
                  <a:lumMod val="100000"/>
                </a:schemeClr>
              </a:buClr>
              <a:buSzPct val="100000"/>
              <a:buFont typeface="Courier New" panose="02070309020205020404" pitchFamily="49" charset="0"/>
              <a:buChar char="o"/>
              <a:defRPr sz="800">
                <a:solidFill>
                  <a:schemeClr val="lt1">
                    <a:lumMod val="100000"/>
                  </a:schemeClr>
                </a:solidFill>
              </a:defRPr>
            </a:lvl4pPr>
            <a:lvl5pPr marL="2057400" lvl="4" indent="-228600">
              <a:spcBef>
                <a:spcPts val="500"/>
              </a:spcBef>
              <a:spcAft>
                <a:spcPts val="300"/>
              </a:spcAft>
              <a:buClr>
                <a:schemeClr val="accent4">
                  <a:lumMod val="100000"/>
                </a:schemeClr>
              </a:buClr>
              <a:buSzPct val="100000"/>
              <a:buFont typeface="Wingdings" panose="05000000000000000000" pitchFamily="2" charset="2"/>
              <a:buChar char="§"/>
              <a:defRPr sz="800">
                <a:solidFill>
                  <a:schemeClr val="lt1">
                    <a:lumMod val="100000"/>
                  </a:schemeClr>
                </a:solidFill>
              </a:defRPr>
            </a:lvl5pPr>
            <a:lvl6pPr marL="2514600" lvl="5" indent="-228600">
              <a:lnSpc>
                <a:spcPct val="90000"/>
              </a:lnSpc>
              <a:spcBef>
                <a:spcPts val="500"/>
              </a:spcBef>
              <a:buSzPct val="100000"/>
              <a:buFont typeface="Arial" panose="020B0604020202020204" pitchFamily="34" charset="0"/>
              <a:buChar char="•"/>
              <a:defRPr sz="800">
                <a:solidFill>
                  <a:schemeClr val="lt1">
                    <a:lumMod val="100000"/>
                  </a:schemeClr>
                </a:solidFill>
              </a:defRPr>
            </a:lvl6pPr>
            <a:lvl7pPr marL="2971800" lvl="6" indent="-228600">
              <a:lnSpc>
                <a:spcPct val="90000"/>
              </a:lnSpc>
              <a:spcBef>
                <a:spcPts val="500"/>
              </a:spcBef>
              <a:buSzPct val="100000"/>
              <a:buFont typeface="Arial" panose="020B0604020202020204" pitchFamily="34" charset="0"/>
              <a:buChar char="•"/>
              <a:defRPr sz="800">
                <a:solidFill>
                  <a:schemeClr val="lt1">
                    <a:lumMod val="100000"/>
                  </a:schemeClr>
                </a:solidFill>
              </a:defRPr>
            </a:lvl7pPr>
            <a:lvl8pPr marL="3429000" lvl="7" indent="-228600">
              <a:lnSpc>
                <a:spcPct val="90000"/>
              </a:lnSpc>
              <a:spcBef>
                <a:spcPts val="500"/>
              </a:spcBef>
              <a:buSzPct val="100000"/>
              <a:buFont typeface="Arial" panose="020B0604020202020204" pitchFamily="34" charset="0"/>
              <a:buChar char="•"/>
              <a:defRPr sz="800">
                <a:solidFill>
                  <a:schemeClr val="lt1">
                    <a:lumMod val="100000"/>
                  </a:schemeClr>
                </a:solidFill>
              </a:defRPr>
            </a:lvl8pPr>
            <a:lvl9pPr marL="3886200" lvl="8" indent="-228600">
              <a:lnSpc>
                <a:spcPct val="90000"/>
              </a:lnSpc>
              <a:spcBef>
                <a:spcPts val="500"/>
              </a:spcBef>
              <a:buSzPct val="100000"/>
              <a:buFont typeface="Arial" panose="020B0604020202020204" pitchFamily="34" charset="0"/>
              <a:buChar char="•"/>
              <a:defRPr sz="800">
                <a:solidFill>
                  <a:schemeClr val="lt1">
                    <a:lumMod val="100000"/>
                  </a:schemeClr>
                </a:solidFill>
              </a:defRPr>
            </a:lvl9pPr>
          </a:lstStyle>
          <a:p>
            <a:pPr marL="0" lvl="1" indent="0">
              <a:buNone/>
            </a:pPr>
            <a:r>
              <a:rPr lang="en-GB" sz="1050" dirty="0">
                <a:solidFill>
                  <a:schemeClr val="tx2"/>
                </a:solidFill>
              </a:rPr>
              <a:t>Funds Flow</a:t>
            </a:r>
          </a:p>
        </p:txBody>
      </p:sp>
      <p:sp>
        <p:nvSpPr>
          <p:cNvPr id="49" name="TextBox 48">
            <a:extLst>
              <a:ext uri="{FF2B5EF4-FFF2-40B4-BE49-F238E27FC236}">
                <a16:creationId xmlns:a16="http://schemas.microsoft.com/office/drawing/2014/main" id="{7ED48FE9-184C-68E6-D888-650B9A440672}"/>
              </a:ext>
            </a:extLst>
          </p:cNvPr>
          <p:cNvSpPr txBox="1"/>
          <p:nvPr/>
        </p:nvSpPr>
        <p:spPr>
          <a:xfrm>
            <a:off x="5836025" y="6399688"/>
            <a:ext cx="914400" cy="204916"/>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defPPr>
              <a:defRPr lang="en-US"/>
            </a:defPPr>
            <a:lvl1pPr marL="228600" indent="-228600">
              <a:spcBef>
                <a:spcPts val="500"/>
              </a:spcBef>
              <a:spcAft>
                <a:spcPts val="300"/>
              </a:spcAft>
              <a:buSzPct val="100000"/>
              <a:buNone/>
              <a:defRPr sz="800">
                <a:solidFill>
                  <a:schemeClr val="lt1">
                    <a:lumMod val="100000"/>
                  </a:schemeClr>
                </a:solidFill>
              </a:defRPr>
            </a:lvl1pPr>
            <a:lvl2pPr marL="685800" lvl="1" indent="-228600">
              <a:spcBef>
                <a:spcPts val="500"/>
              </a:spcBef>
              <a:spcAft>
                <a:spcPts val="300"/>
              </a:spcAft>
              <a:buClr>
                <a:schemeClr val="accent2">
                  <a:lumMod val="100000"/>
                </a:schemeClr>
              </a:buClr>
              <a:buSzPct val="100000"/>
              <a:buFont typeface="Arial" panose="020B0604020202020204" pitchFamily="34" charset="0"/>
              <a:buChar char="•"/>
              <a:defRPr sz="800">
                <a:solidFill>
                  <a:schemeClr val="lt1">
                    <a:lumMod val="100000"/>
                  </a:schemeClr>
                </a:solidFill>
              </a:defRPr>
            </a:lvl2pPr>
            <a:lvl3pPr marL="1143000" lvl="2" indent="-228600">
              <a:spcBef>
                <a:spcPts val="500"/>
              </a:spcBef>
              <a:spcAft>
                <a:spcPts val="300"/>
              </a:spcAft>
              <a:buClr>
                <a:schemeClr val="accent2">
                  <a:lumMod val="100000"/>
                </a:schemeClr>
              </a:buClr>
              <a:buSzPct val="100000"/>
              <a:buFont typeface="Arial" panose="020B0604020202020204" pitchFamily="34" charset="0"/>
              <a:buChar char="•"/>
              <a:defRPr sz="800">
                <a:solidFill>
                  <a:schemeClr val="lt1">
                    <a:lumMod val="100000"/>
                  </a:schemeClr>
                </a:solidFill>
              </a:defRPr>
            </a:lvl3pPr>
            <a:lvl4pPr marL="1600200" lvl="3" indent="-228600">
              <a:spcBef>
                <a:spcPts val="500"/>
              </a:spcBef>
              <a:spcAft>
                <a:spcPts val="300"/>
              </a:spcAft>
              <a:buClr>
                <a:schemeClr val="accent5">
                  <a:lumMod val="100000"/>
                </a:schemeClr>
              </a:buClr>
              <a:buSzPct val="100000"/>
              <a:buFont typeface="Courier New" panose="02070309020205020404" pitchFamily="49" charset="0"/>
              <a:buChar char="o"/>
              <a:defRPr sz="800">
                <a:solidFill>
                  <a:schemeClr val="lt1">
                    <a:lumMod val="100000"/>
                  </a:schemeClr>
                </a:solidFill>
              </a:defRPr>
            </a:lvl4pPr>
            <a:lvl5pPr marL="2057400" lvl="4" indent="-228600">
              <a:spcBef>
                <a:spcPts val="500"/>
              </a:spcBef>
              <a:spcAft>
                <a:spcPts val="300"/>
              </a:spcAft>
              <a:buClr>
                <a:schemeClr val="accent4">
                  <a:lumMod val="100000"/>
                </a:schemeClr>
              </a:buClr>
              <a:buSzPct val="100000"/>
              <a:buFont typeface="Wingdings" panose="05000000000000000000" pitchFamily="2" charset="2"/>
              <a:buChar char="§"/>
              <a:defRPr sz="800">
                <a:solidFill>
                  <a:schemeClr val="lt1">
                    <a:lumMod val="100000"/>
                  </a:schemeClr>
                </a:solidFill>
              </a:defRPr>
            </a:lvl5pPr>
            <a:lvl6pPr marL="2514600" lvl="5" indent="-228600">
              <a:lnSpc>
                <a:spcPct val="90000"/>
              </a:lnSpc>
              <a:spcBef>
                <a:spcPts val="500"/>
              </a:spcBef>
              <a:buSzPct val="100000"/>
              <a:buFont typeface="Arial" panose="020B0604020202020204" pitchFamily="34" charset="0"/>
              <a:buChar char="•"/>
              <a:defRPr sz="800">
                <a:solidFill>
                  <a:schemeClr val="lt1">
                    <a:lumMod val="100000"/>
                  </a:schemeClr>
                </a:solidFill>
              </a:defRPr>
            </a:lvl6pPr>
            <a:lvl7pPr marL="2971800" lvl="6" indent="-228600">
              <a:lnSpc>
                <a:spcPct val="90000"/>
              </a:lnSpc>
              <a:spcBef>
                <a:spcPts val="500"/>
              </a:spcBef>
              <a:buSzPct val="100000"/>
              <a:buFont typeface="Arial" panose="020B0604020202020204" pitchFamily="34" charset="0"/>
              <a:buChar char="•"/>
              <a:defRPr sz="800">
                <a:solidFill>
                  <a:schemeClr val="lt1">
                    <a:lumMod val="100000"/>
                  </a:schemeClr>
                </a:solidFill>
              </a:defRPr>
            </a:lvl7pPr>
            <a:lvl8pPr marL="3429000" lvl="7" indent="-228600">
              <a:lnSpc>
                <a:spcPct val="90000"/>
              </a:lnSpc>
              <a:spcBef>
                <a:spcPts val="500"/>
              </a:spcBef>
              <a:buSzPct val="100000"/>
              <a:buFont typeface="Arial" panose="020B0604020202020204" pitchFamily="34" charset="0"/>
              <a:buChar char="•"/>
              <a:defRPr sz="800">
                <a:solidFill>
                  <a:schemeClr val="lt1">
                    <a:lumMod val="100000"/>
                  </a:schemeClr>
                </a:solidFill>
              </a:defRPr>
            </a:lvl8pPr>
            <a:lvl9pPr marL="3886200" lvl="8" indent="-228600">
              <a:lnSpc>
                <a:spcPct val="90000"/>
              </a:lnSpc>
              <a:spcBef>
                <a:spcPts val="500"/>
              </a:spcBef>
              <a:buSzPct val="100000"/>
              <a:buFont typeface="Arial" panose="020B0604020202020204" pitchFamily="34" charset="0"/>
              <a:buChar char="•"/>
              <a:defRPr sz="800">
                <a:solidFill>
                  <a:schemeClr val="lt1">
                    <a:lumMod val="100000"/>
                  </a:schemeClr>
                </a:solidFill>
              </a:defRPr>
            </a:lvl9pPr>
          </a:lstStyle>
          <a:p>
            <a:pPr marL="0" lvl="1" indent="0">
              <a:buNone/>
            </a:pPr>
            <a:r>
              <a:rPr lang="en-GB" sz="1050" dirty="0">
                <a:solidFill>
                  <a:schemeClr val="tx2"/>
                </a:solidFill>
              </a:rPr>
              <a:t>Messaging</a:t>
            </a:r>
          </a:p>
        </p:txBody>
      </p:sp>
      <p:sp>
        <p:nvSpPr>
          <p:cNvPr id="50" name="TextBox 49">
            <a:extLst>
              <a:ext uri="{FF2B5EF4-FFF2-40B4-BE49-F238E27FC236}">
                <a16:creationId xmlns:a16="http://schemas.microsoft.com/office/drawing/2014/main" id="{F2932395-35A8-106D-3D3F-9D9605AD41E7}"/>
              </a:ext>
            </a:extLst>
          </p:cNvPr>
          <p:cNvSpPr txBox="1"/>
          <p:nvPr/>
        </p:nvSpPr>
        <p:spPr>
          <a:xfrm>
            <a:off x="540128" y="2299516"/>
            <a:ext cx="1272988" cy="851647"/>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228600" indent="-228600" algn="ctr">
              <a:spcBef>
                <a:spcPts val="500"/>
              </a:spcBef>
              <a:spcAft>
                <a:spcPts val="300"/>
              </a:spcAft>
              <a:buSzPct val="100000"/>
              <a:defRPr>
                <a:solidFill>
                  <a:schemeClr val="lt1">
                    <a:lumMod val="100000"/>
                  </a:schemeClr>
                </a:solidFill>
              </a:defRPr>
            </a:lvl1pPr>
            <a:lvl2pPr marL="685800" lvl="1"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defRPr>
                <a:solidFill>
                  <a:schemeClr val="lt1">
                    <a:lumMod val="100000"/>
                  </a:schemeClr>
                </a:solidFill>
              </a:defRPr>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defRPr>
                <a:solidFill>
                  <a:schemeClr val="lt1">
                    <a:lumMod val="100000"/>
                  </a:schemeClr>
                </a:solidFill>
              </a:defRPr>
            </a:lvl5pPr>
            <a:lvl6pPr marL="2514600" lvl="5" indent="-228600" algn="ctr">
              <a:lnSpc>
                <a:spcPct val="90000"/>
              </a:lnSpc>
              <a:spcBef>
                <a:spcPts val="500"/>
              </a:spcBef>
              <a:buSzPct val="100000"/>
              <a:buFont typeface="Arial" panose="020B0604020202020204" pitchFamily="34" charset="0"/>
              <a:buChar char="•"/>
              <a:defRPr>
                <a:solidFill>
                  <a:schemeClr val="lt1">
                    <a:lumMod val="100000"/>
                  </a:schemeClr>
                </a:solidFill>
              </a:defRPr>
            </a:lvl6pPr>
            <a:lvl7pPr marL="2971800" lvl="6" indent="-228600" algn="ctr">
              <a:lnSpc>
                <a:spcPct val="90000"/>
              </a:lnSpc>
              <a:spcBef>
                <a:spcPts val="500"/>
              </a:spcBef>
              <a:buSzPct val="100000"/>
              <a:buFont typeface="Arial" panose="020B0604020202020204" pitchFamily="34" charset="0"/>
              <a:buChar char="•"/>
              <a:defRPr>
                <a:solidFill>
                  <a:schemeClr val="lt1">
                    <a:lumMod val="100000"/>
                  </a:schemeClr>
                </a:solidFill>
              </a:defRPr>
            </a:lvl7pPr>
            <a:lvl8pPr marL="3429000" lvl="7" indent="-228600" algn="ctr">
              <a:lnSpc>
                <a:spcPct val="90000"/>
              </a:lnSpc>
              <a:spcBef>
                <a:spcPts val="500"/>
              </a:spcBef>
              <a:buSzPct val="100000"/>
              <a:buFont typeface="Arial" panose="020B0604020202020204" pitchFamily="34" charset="0"/>
              <a:buChar char="•"/>
              <a:defRPr>
                <a:solidFill>
                  <a:schemeClr val="lt1">
                    <a:lumMod val="100000"/>
                  </a:schemeClr>
                </a:solidFill>
              </a:defRPr>
            </a:lvl8pPr>
            <a:lvl9pPr marL="3886200" lvl="8" indent="-228600" algn="ctr">
              <a:lnSpc>
                <a:spcPct val="90000"/>
              </a:lnSpc>
              <a:spcBef>
                <a:spcPts val="500"/>
              </a:spcBef>
              <a:buSzPct val="100000"/>
              <a:buFont typeface="Arial" panose="020B0604020202020204" pitchFamily="34" charset="0"/>
              <a:buChar char="•"/>
              <a:defRPr>
                <a:solidFill>
                  <a:schemeClr val="lt1">
                    <a:lumMod val="100000"/>
                  </a:schemeClr>
                </a:solidFill>
              </a:defRPr>
            </a:lvl9pPr>
          </a:lstStyle>
          <a:p>
            <a:pPr marL="0" lvl="1" indent="0">
              <a:buNone/>
            </a:pPr>
            <a:r>
              <a:rPr lang="en-GB" dirty="0"/>
              <a:t>Consumer</a:t>
            </a:r>
          </a:p>
        </p:txBody>
      </p:sp>
      <p:sp>
        <p:nvSpPr>
          <p:cNvPr id="51" name="TextBox 50">
            <a:extLst>
              <a:ext uri="{FF2B5EF4-FFF2-40B4-BE49-F238E27FC236}">
                <a16:creationId xmlns:a16="http://schemas.microsoft.com/office/drawing/2014/main" id="{C64FB1EE-7900-7D91-8E1E-F2851D0F0937}"/>
              </a:ext>
            </a:extLst>
          </p:cNvPr>
          <p:cNvSpPr txBox="1"/>
          <p:nvPr/>
        </p:nvSpPr>
        <p:spPr>
          <a:xfrm>
            <a:off x="3525374" y="2299516"/>
            <a:ext cx="1353670" cy="851647"/>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228600" indent="-228600" algn="ctr">
              <a:spcBef>
                <a:spcPts val="500"/>
              </a:spcBef>
              <a:spcAft>
                <a:spcPts val="300"/>
              </a:spcAft>
              <a:buSzPct val="100000"/>
              <a:defRPr>
                <a:solidFill>
                  <a:schemeClr val="lt1">
                    <a:lumMod val="100000"/>
                  </a:schemeClr>
                </a:solidFill>
              </a:defRPr>
            </a:lvl1pPr>
            <a:lvl2pPr marL="685800" lvl="1"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defRPr>
                <a:solidFill>
                  <a:schemeClr val="lt1">
                    <a:lumMod val="100000"/>
                  </a:schemeClr>
                </a:solidFill>
              </a:defRPr>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defRPr>
                <a:solidFill>
                  <a:schemeClr val="lt1">
                    <a:lumMod val="100000"/>
                  </a:schemeClr>
                </a:solidFill>
              </a:defRPr>
            </a:lvl5pPr>
            <a:lvl6pPr marL="2514600" lvl="5" indent="-228600" algn="ctr">
              <a:lnSpc>
                <a:spcPct val="90000"/>
              </a:lnSpc>
              <a:spcBef>
                <a:spcPts val="500"/>
              </a:spcBef>
              <a:buSzPct val="100000"/>
              <a:buFont typeface="Arial" panose="020B0604020202020204" pitchFamily="34" charset="0"/>
              <a:buChar char="•"/>
              <a:defRPr>
                <a:solidFill>
                  <a:schemeClr val="lt1">
                    <a:lumMod val="100000"/>
                  </a:schemeClr>
                </a:solidFill>
              </a:defRPr>
            </a:lvl6pPr>
            <a:lvl7pPr marL="2971800" lvl="6" indent="-228600" algn="ctr">
              <a:lnSpc>
                <a:spcPct val="90000"/>
              </a:lnSpc>
              <a:spcBef>
                <a:spcPts val="500"/>
              </a:spcBef>
              <a:buSzPct val="100000"/>
              <a:buFont typeface="Arial" panose="020B0604020202020204" pitchFamily="34" charset="0"/>
              <a:buChar char="•"/>
              <a:defRPr>
                <a:solidFill>
                  <a:schemeClr val="lt1">
                    <a:lumMod val="100000"/>
                  </a:schemeClr>
                </a:solidFill>
              </a:defRPr>
            </a:lvl7pPr>
            <a:lvl8pPr marL="3429000" lvl="7" indent="-228600" algn="ctr">
              <a:lnSpc>
                <a:spcPct val="90000"/>
              </a:lnSpc>
              <a:spcBef>
                <a:spcPts val="500"/>
              </a:spcBef>
              <a:buSzPct val="100000"/>
              <a:buFont typeface="Arial" panose="020B0604020202020204" pitchFamily="34" charset="0"/>
              <a:buChar char="•"/>
              <a:defRPr>
                <a:solidFill>
                  <a:schemeClr val="lt1">
                    <a:lumMod val="100000"/>
                  </a:schemeClr>
                </a:solidFill>
              </a:defRPr>
            </a:lvl8pPr>
            <a:lvl9pPr marL="3886200" lvl="8" indent="-228600" algn="ctr">
              <a:lnSpc>
                <a:spcPct val="90000"/>
              </a:lnSpc>
              <a:spcBef>
                <a:spcPts val="500"/>
              </a:spcBef>
              <a:buSzPct val="100000"/>
              <a:buFont typeface="Arial" panose="020B0604020202020204" pitchFamily="34" charset="0"/>
              <a:buChar char="•"/>
              <a:defRPr>
                <a:solidFill>
                  <a:schemeClr val="lt1">
                    <a:lumMod val="100000"/>
                  </a:schemeClr>
                </a:solidFill>
              </a:defRPr>
            </a:lvl9pPr>
          </a:lstStyle>
          <a:p>
            <a:pPr marL="0" lvl="1" indent="0">
              <a:buNone/>
            </a:pPr>
            <a:r>
              <a:rPr lang="en-GB" dirty="0"/>
              <a:t>Merchant</a:t>
            </a:r>
          </a:p>
          <a:p>
            <a:pPr marL="0" lvl="1" indent="0">
              <a:buNone/>
            </a:pPr>
            <a:r>
              <a:rPr lang="en-GB" dirty="0"/>
              <a:t>Payee</a:t>
            </a:r>
          </a:p>
        </p:txBody>
      </p:sp>
      <p:sp>
        <p:nvSpPr>
          <p:cNvPr id="52" name="TextBox 51">
            <a:extLst>
              <a:ext uri="{FF2B5EF4-FFF2-40B4-BE49-F238E27FC236}">
                <a16:creationId xmlns:a16="http://schemas.microsoft.com/office/drawing/2014/main" id="{162084CB-A351-4EDE-8DDF-FA4141022D7E}"/>
              </a:ext>
            </a:extLst>
          </p:cNvPr>
          <p:cNvSpPr txBox="1"/>
          <p:nvPr/>
        </p:nvSpPr>
        <p:spPr>
          <a:xfrm>
            <a:off x="3525374" y="5024786"/>
            <a:ext cx="1353670" cy="851647"/>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228600" indent="-228600" algn="ctr">
              <a:spcBef>
                <a:spcPts val="500"/>
              </a:spcBef>
              <a:spcAft>
                <a:spcPts val="300"/>
              </a:spcAft>
              <a:buSzPct val="100000"/>
              <a:defRPr>
                <a:solidFill>
                  <a:schemeClr val="lt1">
                    <a:lumMod val="100000"/>
                  </a:schemeClr>
                </a:solidFill>
              </a:defRPr>
            </a:lvl1pPr>
            <a:lvl2pPr marL="685800" lvl="1"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defRPr>
                <a:solidFill>
                  <a:schemeClr val="lt1">
                    <a:lumMod val="100000"/>
                  </a:schemeClr>
                </a:solidFill>
              </a:defRPr>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defRPr>
                <a:solidFill>
                  <a:schemeClr val="lt1">
                    <a:lumMod val="100000"/>
                  </a:schemeClr>
                </a:solidFill>
              </a:defRPr>
            </a:lvl5pPr>
            <a:lvl6pPr marL="2514600" lvl="5" indent="-228600" algn="ctr">
              <a:lnSpc>
                <a:spcPct val="90000"/>
              </a:lnSpc>
              <a:spcBef>
                <a:spcPts val="500"/>
              </a:spcBef>
              <a:buSzPct val="100000"/>
              <a:buFont typeface="Arial" panose="020B0604020202020204" pitchFamily="34" charset="0"/>
              <a:buChar char="•"/>
              <a:defRPr>
                <a:solidFill>
                  <a:schemeClr val="lt1">
                    <a:lumMod val="100000"/>
                  </a:schemeClr>
                </a:solidFill>
              </a:defRPr>
            </a:lvl6pPr>
            <a:lvl7pPr marL="2971800" lvl="6" indent="-228600" algn="ctr">
              <a:lnSpc>
                <a:spcPct val="90000"/>
              </a:lnSpc>
              <a:spcBef>
                <a:spcPts val="500"/>
              </a:spcBef>
              <a:buSzPct val="100000"/>
              <a:buFont typeface="Arial" panose="020B0604020202020204" pitchFamily="34" charset="0"/>
              <a:buChar char="•"/>
              <a:defRPr>
                <a:solidFill>
                  <a:schemeClr val="lt1">
                    <a:lumMod val="100000"/>
                  </a:schemeClr>
                </a:solidFill>
              </a:defRPr>
            </a:lvl7pPr>
            <a:lvl8pPr marL="3429000" lvl="7" indent="-228600" algn="ctr">
              <a:lnSpc>
                <a:spcPct val="90000"/>
              </a:lnSpc>
              <a:spcBef>
                <a:spcPts val="500"/>
              </a:spcBef>
              <a:buSzPct val="100000"/>
              <a:buFont typeface="Arial" panose="020B0604020202020204" pitchFamily="34" charset="0"/>
              <a:buChar char="•"/>
              <a:defRPr>
                <a:solidFill>
                  <a:schemeClr val="lt1">
                    <a:lumMod val="100000"/>
                  </a:schemeClr>
                </a:solidFill>
              </a:defRPr>
            </a:lvl8pPr>
            <a:lvl9pPr marL="3886200" lvl="8" indent="-228600" algn="ctr">
              <a:lnSpc>
                <a:spcPct val="90000"/>
              </a:lnSpc>
              <a:spcBef>
                <a:spcPts val="500"/>
              </a:spcBef>
              <a:buSzPct val="100000"/>
              <a:buFont typeface="Arial" panose="020B0604020202020204" pitchFamily="34" charset="0"/>
              <a:buChar char="•"/>
              <a:defRPr>
                <a:solidFill>
                  <a:schemeClr val="lt1">
                    <a:lumMod val="100000"/>
                  </a:schemeClr>
                </a:solidFill>
              </a:defRPr>
            </a:lvl9pPr>
          </a:lstStyle>
          <a:p>
            <a:pPr marL="0" lvl="1" indent="0">
              <a:buNone/>
            </a:pPr>
            <a:r>
              <a:rPr lang="en-GB" dirty="0"/>
              <a:t>“Acquirer”</a:t>
            </a:r>
          </a:p>
          <a:p>
            <a:pPr marL="0" lvl="1" indent="0">
              <a:buNone/>
            </a:pPr>
            <a:r>
              <a:rPr lang="en-GB" dirty="0"/>
              <a:t>Payee</a:t>
            </a:r>
          </a:p>
        </p:txBody>
      </p:sp>
      <p:sp>
        <p:nvSpPr>
          <p:cNvPr id="53" name="TextBox 52">
            <a:extLst>
              <a:ext uri="{FF2B5EF4-FFF2-40B4-BE49-F238E27FC236}">
                <a16:creationId xmlns:a16="http://schemas.microsoft.com/office/drawing/2014/main" id="{568144A3-A3F3-580E-3244-0761C4F16606}"/>
              </a:ext>
            </a:extLst>
          </p:cNvPr>
          <p:cNvSpPr txBox="1"/>
          <p:nvPr/>
        </p:nvSpPr>
        <p:spPr>
          <a:xfrm>
            <a:off x="2008095" y="3960228"/>
            <a:ext cx="1353670" cy="851647"/>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228600" indent="-228600" algn="ctr">
              <a:spcBef>
                <a:spcPts val="500"/>
              </a:spcBef>
              <a:spcAft>
                <a:spcPts val="300"/>
              </a:spcAft>
              <a:buSzPct val="100000"/>
              <a:defRPr>
                <a:solidFill>
                  <a:schemeClr val="lt1">
                    <a:lumMod val="100000"/>
                  </a:schemeClr>
                </a:solidFill>
              </a:defRPr>
            </a:lvl1pPr>
            <a:lvl2pPr marL="685800" lvl="1"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defRPr>
                <a:solidFill>
                  <a:schemeClr val="lt1">
                    <a:lumMod val="100000"/>
                  </a:schemeClr>
                </a:solidFill>
              </a:defRPr>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defRPr>
                <a:solidFill>
                  <a:schemeClr val="lt1">
                    <a:lumMod val="100000"/>
                  </a:schemeClr>
                </a:solidFill>
              </a:defRPr>
            </a:lvl5pPr>
            <a:lvl6pPr marL="2514600" lvl="5" indent="-228600" algn="ctr">
              <a:lnSpc>
                <a:spcPct val="90000"/>
              </a:lnSpc>
              <a:spcBef>
                <a:spcPts val="500"/>
              </a:spcBef>
              <a:buSzPct val="100000"/>
              <a:buFont typeface="Arial" panose="020B0604020202020204" pitchFamily="34" charset="0"/>
              <a:buChar char="•"/>
              <a:defRPr>
                <a:solidFill>
                  <a:schemeClr val="lt1">
                    <a:lumMod val="100000"/>
                  </a:schemeClr>
                </a:solidFill>
              </a:defRPr>
            </a:lvl6pPr>
            <a:lvl7pPr marL="2971800" lvl="6" indent="-228600" algn="ctr">
              <a:lnSpc>
                <a:spcPct val="90000"/>
              </a:lnSpc>
              <a:spcBef>
                <a:spcPts val="500"/>
              </a:spcBef>
              <a:buSzPct val="100000"/>
              <a:buFont typeface="Arial" panose="020B0604020202020204" pitchFamily="34" charset="0"/>
              <a:buChar char="•"/>
              <a:defRPr>
                <a:solidFill>
                  <a:schemeClr val="lt1">
                    <a:lumMod val="100000"/>
                  </a:schemeClr>
                </a:solidFill>
              </a:defRPr>
            </a:lvl7pPr>
            <a:lvl8pPr marL="3429000" lvl="7" indent="-228600" algn="ctr">
              <a:lnSpc>
                <a:spcPct val="90000"/>
              </a:lnSpc>
              <a:spcBef>
                <a:spcPts val="500"/>
              </a:spcBef>
              <a:buSzPct val="100000"/>
              <a:buFont typeface="Arial" panose="020B0604020202020204" pitchFamily="34" charset="0"/>
              <a:buChar char="•"/>
              <a:defRPr>
                <a:solidFill>
                  <a:schemeClr val="lt1">
                    <a:lumMod val="100000"/>
                  </a:schemeClr>
                </a:solidFill>
              </a:defRPr>
            </a:lvl8pPr>
            <a:lvl9pPr marL="3886200" lvl="8" indent="-228600" algn="ctr">
              <a:lnSpc>
                <a:spcPct val="90000"/>
              </a:lnSpc>
              <a:spcBef>
                <a:spcPts val="500"/>
              </a:spcBef>
              <a:buSzPct val="100000"/>
              <a:buFont typeface="Arial" panose="020B0604020202020204" pitchFamily="34" charset="0"/>
              <a:buChar char="•"/>
              <a:defRPr>
                <a:solidFill>
                  <a:schemeClr val="lt1">
                    <a:lumMod val="100000"/>
                  </a:schemeClr>
                </a:solidFill>
              </a:defRPr>
            </a:lvl9pPr>
          </a:lstStyle>
          <a:p>
            <a:pPr marL="0" lvl="1" indent="0">
              <a:buNone/>
            </a:pPr>
            <a:r>
              <a:rPr lang="en-GB" dirty="0"/>
              <a:t>TPP</a:t>
            </a:r>
          </a:p>
        </p:txBody>
      </p:sp>
      <p:cxnSp>
        <p:nvCxnSpPr>
          <p:cNvPr id="54" name="Connector: Elbow 53">
            <a:extLst>
              <a:ext uri="{FF2B5EF4-FFF2-40B4-BE49-F238E27FC236}">
                <a16:creationId xmlns:a16="http://schemas.microsoft.com/office/drawing/2014/main" id="{A33EBDFB-81E7-223F-0A3E-A2447735F51E}"/>
              </a:ext>
            </a:extLst>
          </p:cNvPr>
          <p:cNvCxnSpPr>
            <a:cxnSpLocks/>
            <a:stCxn id="50" idx="2"/>
            <a:endCxn id="53" idx="1"/>
          </p:cNvCxnSpPr>
          <p:nvPr/>
        </p:nvCxnSpPr>
        <p:spPr>
          <a:xfrm rot="16200000" flipH="1">
            <a:off x="974914" y="3352870"/>
            <a:ext cx="1234889" cy="831473"/>
          </a:xfrm>
          <a:prstGeom prst="bentConnector2">
            <a:avLst/>
          </a:prstGeom>
          <a:ln w="28575">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43F2E23A-3BCC-C70E-52AF-60AA1F7B7683}"/>
              </a:ext>
            </a:extLst>
          </p:cNvPr>
          <p:cNvCxnSpPr>
            <a:cxnSpLocks/>
            <a:stCxn id="53" idx="3"/>
            <a:endCxn id="51" idx="2"/>
          </p:cNvCxnSpPr>
          <p:nvPr/>
        </p:nvCxnSpPr>
        <p:spPr>
          <a:xfrm flipV="1">
            <a:off x="3361765" y="3151163"/>
            <a:ext cx="840444" cy="1234889"/>
          </a:xfrm>
          <a:prstGeom prst="bentConnector2">
            <a:avLst/>
          </a:prstGeom>
          <a:ln w="28575">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D07CBB0E-0B4D-A807-BA59-A8977BA1492A}"/>
              </a:ext>
            </a:extLst>
          </p:cNvPr>
          <p:cNvCxnSpPr>
            <a:cxnSpLocks/>
          </p:cNvCxnSpPr>
          <p:nvPr/>
        </p:nvCxnSpPr>
        <p:spPr>
          <a:xfrm flipV="1">
            <a:off x="1828801" y="2725340"/>
            <a:ext cx="1712258" cy="1"/>
          </a:xfrm>
          <a:prstGeom prst="bentConnector3">
            <a:avLst>
              <a:gd name="adj1" fmla="val 50000"/>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77DD88CA-B638-9462-531D-631D83891C23}"/>
              </a:ext>
            </a:extLst>
          </p:cNvPr>
          <p:cNvSpPr txBox="1"/>
          <p:nvPr/>
        </p:nvSpPr>
        <p:spPr>
          <a:xfrm>
            <a:off x="407263" y="1753212"/>
            <a:ext cx="4953632" cy="400110"/>
          </a:xfrm>
          <a:prstGeom prst="rect">
            <a:avLst/>
          </a:prstGeom>
          <a:solidFill>
            <a:schemeClr val="bg1"/>
          </a:solid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2000" b="1" dirty="0">
                <a:solidFill>
                  <a:schemeClr val="accent1"/>
                </a:solidFill>
              </a:rPr>
              <a:t>Originally conceived A2A model</a:t>
            </a:r>
            <a:endParaRPr lang="en-US" sz="2000" dirty="0">
              <a:solidFill>
                <a:schemeClr val="accent1"/>
              </a:solidFill>
            </a:endParaRPr>
          </a:p>
        </p:txBody>
      </p:sp>
      <p:cxnSp>
        <p:nvCxnSpPr>
          <p:cNvPr id="65" name="Straight Connector 64">
            <a:extLst>
              <a:ext uri="{FF2B5EF4-FFF2-40B4-BE49-F238E27FC236}">
                <a16:creationId xmlns:a16="http://schemas.microsoft.com/office/drawing/2014/main" id="{3B7B0510-107C-76E1-50E3-87489B798D5F}"/>
              </a:ext>
            </a:extLst>
          </p:cNvPr>
          <p:cNvCxnSpPr>
            <a:cxnSpLocks/>
          </p:cNvCxnSpPr>
          <p:nvPr/>
        </p:nvCxnSpPr>
        <p:spPr>
          <a:xfrm>
            <a:off x="471568" y="2133600"/>
            <a:ext cx="479071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E8FC7FC7-20FB-7B86-86B0-B10F157F1C27}"/>
              </a:ext>
            </a:extLst>
          </p:cNvPr>
          <p:cNvSpPr txBox="1"/>
          <p:nvPr/>
        </p:nvSpPr>
        <p:spPr>
          <a:xfrm>
            <a:off x="6662073" y="1753212"/>
            <a:ext cx="4953632" cy="400110"/>
          </a:xfrm>
          <a:prstGeom prst="rect">
            <a:avLst/>
          </a:prstGeom>
          <a:solidFill>
            <a:schemeClr val="bg1"/>
          </a:solid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2000" b="1" dirty="0">
                <a:solidFill>
                  <a:schemeClr val="accent1"/>
                </a:solidFill>
              </a:rPr>
              <a:t>“New” A2A</a:t>
            </a:r>
            <a:endParaRPr lang="en-US" sz="2000" dirty="0">
              <a:solidFill>
                <a:schemeClr val="accent1"/>
              </a:solidFill>
            </a:endParaRPr>
          </a:p>
        </p:txBody>
      </p:sp>
      <p:cxnSp>
        <p:nvCxnSpPr>
          <p:cNvPr id="68" name="Straight Connector 67">
            <a:extLst>
              <a:ext uri="{FF2B5EF4-FFF2-40B4-BE49-F238E27FC236}">
                <a16:creationId xmlns:a16="http://schemas.microsoft.com/office/drawing/2014/main" id="{925555C2-66A5-9090-F1D8-856D2C184DBA}"/>
              </a:ext>
            </a:extLst>
          </p:cNvPr>
          <p:cNvCxnSpPr>
            <a:cxnSpLocks/>
          </p:cNvCxnSpPr>
          <p:nvPr/>
        </p:nvCxnSpPr>
        <p:spPr>
          <a:xfrm>
            <a:off x="6726378" y="2133600"/>
            <a:ext cx="479071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C54201AF-1BBA-261A-B78D-242EF86A6470}"/>
              </a:ext>
            </a:extLst>
          </p:cNvPr>
          <p:cNvSpPr txBox="1"/>
          <p:nvPr/>
        </p:nvSpPr>
        <p:spPr>
          <a:xfrm>
            <a:off x="6004115" y="2800588"/>
            <a:ext cx="1272988" cy="800887"/>
          </a:xfrm>
          <a:prstGeom prst="flowChartDecision">
            <a:avLst/>
          </a:prstGeom>
          <a:solidFill>
            <a:schemeClr val="accent6"/>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228600" indent="-228600" algn="ctr">
              <a:spcBef>
                <a:spcPts val="500"/>
              </a:spcBef>
              <a:spcAft>
                <a:spcPts val="300"/>
              </a:spcAft>
              <a:buSzPct val="100000"/>
              <a:defRPr>
                <a:solidFill>
                  <a:schemeClr val="lt1">
                    <a:lumMod val="100000"/>
                  </a:schemeClr>
                </a:solidFill>
              </a:defRPr>
            </a:lvl1pPr>
            <a:lvl2pPr marL="685800" lvl="1"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defRPr>
                <a:solidFill>
                  <a:schemeClr val="lt1">
                    <a:lumMod val="100000"/>
                  </a:schemeClr>
                </a:solidFill>
              </a:defRPr>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defRPr>
                <a:solidFill>
                  <a:schemeClr val="lt1">
                    <a:lumMod val="100000"/>
                  </a:schemeClr>
                </a:solidFill>
              </a:defRPr>
            </a:lvl5pPr>
            <a:lvl6pPr marL="2514600" lvl="5" indent="-228600" algn="ctr">
              <a:lnSpc>
                <a:spcPct val="90000"/>
              </a:lnSpc>
              <a:spcBef>
                <a:spcPts val="500"/>
              </a:spcBef>
              <a:buSzPct val="100000"/>
              <a:buFont typeface="Arial" panose="020B0604020202020204" pitchFamily="34" charset="0"/>
              <a:buChar char="•"/>
              <a:defRPr>
                <a:solidFill>
                  <a:schemeClr val="lt1">
                    <a:lumMod val="100000"/>
                  </a:schemeClr>
                </a:solidFill>
              </a:defRPr>
            </a:lvl6pPr>
            <a:lvl7pPr marL="2971800" lvl="6" indent="-228600" algn="ctr">
              <a:lnSpc>
                <a:spcPct val="90000"/>
              </a:lnSpc>
              <a:spcBef>
                <a:spcPts val="500"/>
              </a:spcBef>
              <a:buSzPct val="100000"/>
              <a:buFont typeface="Arial" panose="020B0604020202020204" pitchFamily="34" charset="0"/>
              <a:buChar char="•"/>
              <a:defRPr>
                <a:solidFill>
                  <a:schemeClr val="lt1">
                    <a:lumMod val="100000"/>
                  </a:schemeClr>
                </a:solidFill>
              </a:defRPr>
            </a:lvl7pPr>
            <a:lvl8pPr marL="3429000" lvl="7" indent="-228600" algn="ctr">
              <a:lnSpc>
                <a:spcPct val="90000"/>
              </a:lnSpc>
              <a:spcBef>
                <a:spcPts val="500"/>
              </a:spcBef>
              <a:buSzPct val="100000"/>
              <a:buFont typeface="Arial" panose="020B0604020202020204" pitchFamily="34" charset="0"/>
              <a:buChar char="•"/>
              <a:defRPr>
                <a:solidFill>
                  <a:schemeClr val="lt1">
                    <a:lumMod val="100000"/>
                  </a:schemeClr>
                </a:solidFill>
              </a:defRPr>
            </a:lvl8pPr>
            <a:lvl9pPr marL="3886200" lvl="8" indent="-228600" algn="ctr">
              <a:lnSpc>
                <a:spcPct val="90000"/>
              </a:lnSpc>
              <a:spcBef>
                <a:spcPts val="500"/>
              </a:spcBef>
              <a:buSzPct val="100000"/>
              <a:buFont typeface="Arial" panose="020B0604020202020204" pitchFamily="34" charset="0"/>
              <a:buChar char="•"/>
              <a:defRPr>
                <a:solidFill>
                  <a:schemeClr val="lt1">
                    <a:lumMod val="100000"/>
                  </a:schemeClr>
                </a:solidFill>
              </a:defRPr>
            </a:lvl9pPr>
          </a:lstStyle>
          <a:p>
            <a:pPr marL="0" lvl="1" indent="0">
              <a:buNone/>
            </a:pPr>
            <a:r>
              <a:rPr lang="en-GB" sz="1400" dirty="0"/>
              <a:t>D€ DEAN</a:t>
            </a:r>
          </a:p>
        </p:txBody>
      </p:sp>
      <p:sp>
        <p:nvSpPr>
          <p:cNvPr id="70" name="TextBox 69">
            <a:extLst>
              <a:ext uri="{FF2B5EF4-FFF2-40B4-BE49-F238E27FC236}">
                <a16:creationId xmlns:a16="http://schemas.microsoft.com/office/drawing/2014/main" id="{0542DFD3-5C1E-E28C-070F-1A84AE861453}"/>
              </a:ext>
            </a:extLst>
          </p:cNvPr>
          <p:cNvSpPr txBox="1"/>
          <p:nvPr/>
        </p:nvSpPr>
        <p:spPr>
          <a:xfrm>
            <a:off x="9018493" y="5566154"/>
            <a:ext cx="1272988" cy="800887"/>
          </a:xfrm>
          <a:prstGeom prst="flowChartDecision">
            <a:avLst/>
          </a:prstGeom>
          <a:solidFill>
            <a:schemeClr val="accent6"/>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228600" indent="-228600" algn="ctr">
              <a:spcBef>
                <a:spcPts val="500"/>
              </a:spcBef>
              <a:spcAft>
                <a:spcPts val="300"/>
              </a:spcAft>
              <a:buSzPct val="100000"/>
              <a:defRPr>
                <a:solidFill>
                  <a:schemeClr val="lt1">
                    <a:lumMod val="100000"/>
                  </a:schemeClr>
                </a:solidFill>
              </a:defRPr>
            </a:lvl1pPr>
            <a:lvl2pPr marL="685800" lvl="1"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defRPr>
                <a:solidFill>
                  <a:schemeClr val="lt1">
                    <a:lumMod val="100000"/>
                  </a:schemeClr>
                </a:solidFill>
              </a:defRPr>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defRPr>
                <a:solidFill>
                  <a:schemeClr val="lt1">
                    <a:lumMod val="100000"/>
                  </a:schemeClr>
                </a:solidFill>
              </a:defRPr>
            </a:lvl5pPr>
            <a:lvl6pPr marL="2514600" lvl="5" indent="-228600" algn="ctr">
              <a:lnSpc>
                <a:spcPct val="90000"/>
              </a:lnSpc>
              <a:spcBef>
                <a:spcPts val="500"/>
              </a:spcBef>
              <a:buSzPct val="100000"/>
              <a:buFont typeface="Arial" panose="020B0604020202020204" pitchFamily="34" charset="0"/>
              <a:buChar char="•"/>
              <a:defRPr>
                <a:solidFill>
                  <a:schemeClr val="lt1">
                    <a:lumMod val="100000"/>
                  </a:schemeClr>
                </a:solidFill>
              </a:defRPr>
            </a:lvl6pPr>
            <a:lvl7pPr marL="2971800" lvl="6" indent="-228600" algn="ctr">
              <a:lnSpc>
                <a:spcPct val="90000"/>
              </a:lnSpc>
              <a:spcBef>
                <a:spcPts val="500"/>
              </a:spcBef>
              <a:buSzPct val="100000"/>
              <a:buFont typeface="Arial" panose="020B0604020202020204" pitchFamily="34" charset="0"/>
              <a:buChar char="•"/>
              <a:defRPr>
                <a:solidFill>
                  <a:schemeClr val="lt1">
                    <a:lumMod val="100000"/>
                  </a:schemeClr>
                </a:solidFill>
              </a:defRPr>
            </a:lvl7pPr>
            <a:lvl8pPr marL="3429000" lvl="7" indent="-228600" algn="ctr">
              <a:lnSpc>
                <a:spcPct val="90000"/>
              </a:lnSpc>
              <a:spcBef>
                <a:spcPts val="500"/>
              </a:spcBef>
              <a:buSzPct val="100000"/>
              <a:buFont typeface="Arial" panose="020B0604020202020204" pitchFamily="34" charset="0"/>
              <a:buChar char="•"/>
              <a:defRPr>
                <a:solidFill>
                  <a:schemeClr val="lt1">
                    <a:lumMod val="100000"/>
                  </a:schemeClr>
                </a:solidFill>
              </a:defRPr>
            </a:lvl8pPr>
            <a:lvl9pPr marL="3886200" lvl="8" indent="-228600" algn="ctr">
              <a:lnSpc>
                <a:spcPct val="90000"/>
              </a:lnSpc>
              <a:spcBef>
                <a:spcPts val="500"/>
              </a:spcBef>
              <a:buSzPct val="100000"/>
              <a:buFont typeface="Arial" panose="020B0604020202020204" pitchFamily="34" charset="0"/>
              <a:buChar char="•"/>
              <a:defRPr>
                <a:solidFill>
                  <a:schemeClr val="lt1">
                    <a:lumMod val="100000"/>
                  </a:schemeClr>
                </a:solidFill>
              </a:defRPr>
            </a:lvl9pPr>
          </a:lstStyle>
          <a:p>
            <a:pPr marL="0" lvl="1" indent="0">
              <a:buNone/>
            </a:pPr>
            <a:r>
              <a:rPr lang="en-GB" sz="1400" dirty="0"/>
              <a:t>D€ DEAN</a:t>
            </a:r>
          </a:p>
        </p:txBody>
      </p:sp>
      <p:cxnSp>
        <p:nvCxnSpPr>
          <p:cNvPr id="72" name="Straight Connector 71">
            <a:extLst>
              <a:ext uri="{FF2B5EF4-FFF2-40B4-BE49-F238E27FC236}">
                <a16:creationId xmlns:a16="http://schemas.microsoft.com/office/drawing/2014/main" id="{737247DB-5CA4-9858-E8E7-09E30A06C07C}"/>
              </a:ext>
            </a:extLst>
          </p:cNvPr>
          <p:cNvCxnSpPr/>
          <p:nvPr/>
        </p:nvCxnSpPr>
        <p:spPr>
          <a:xfrm>
            <a:off x="3606057" y="4836526"/>
            <a:ext cx="1228165" cy="1228165"/>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ACBC867-AB41-B185-469A-699F7349E3DA}"/>
              </a:ext>
            </a:extLst>
          </p:cNvPr>
          <p:cNvCxnSpPr>
            <a:cxnSpLocks/>
          </p:cNvCxnSpPr>
          <p:nvPr/>
        </p:nvCxnSpPr>
        <p:spPr>
          <a:xfrm flipH="1">
            <a:off x="3561235" y="4836526"/>
            <a:ext cx="1228165" cy="1228165"/>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FA2E9F5F-C584-A051-8F18-DC675AEBECCC}"/>
              </a:ext>
            </a:extLst>
          </p:cNvPr>
          <p:cNvSpPr txBox="1"/>
          <p:nvPr/>
        </p:nvSpPr>
        <p:spPr>
          <a:xfrm>
            <a:off x="1818444" y="2906163"/>
            <a:ext cx="1666873" cy="188766"/>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defPPr>
              <a:defRPr lang="en-US"/>
            </a:defPPr>
            <a:lvl1pPr marL="228600" indent="-228600">
              <a:spcBef>
                <a:spcPts val="500"/>
              </a:spcBef>
              <a:spcAft>
                <a:spcPts val="300"/>
              </a:spcAft>
              <a:buSzPct val="100000"/>
              <a:buNone/>
              <a:defRPr sz="800">
                <a:solidFill>
                  <a:schemeClr val="lt1">
                    <a:lumMod val="100000"/>
                  </a:schemeClr>
                </a:solidFill>
              </a:defRPr>
            </a:lvl1pPr>
            <a:lvl2pPr marL="685800" lvl="1" indent="-228600">
              <a:spcBef>
                <a:spcPts val="500"/>
              </a:spcBef>
              <a:spcAft>
                <a:spcPts val="300"/>
              </a:spcAft>
              <a:buClr>
                <a:schemeClr val="accent2">
                  <a:lumMod val="100000"/>
                </a:schemeClr>
              </a:buClr>
              <a:buSzPct val="100000"/>
              <a:buFont typeface="Arial" panose="020B0604020202020204" pitchFamily="34" charset="0"/>
              <a:buChar char="•"/>
              <a:defRPr sz="800">
                <a:solidFill>
                  <a:schemeClr val="lt1">
                    <a:lumMod val="100000"/>
                  </a:schemeClr>
                </a:solidFill>
              </a:defRPr>
            </a:lvl2pPr>
            <a:lvl3pPr marL="1143000" lvl="2" indent="-228600">
              <a:spcBef>
                <a:spcPts val="500"/>
              </a:spcBef>
              <a:spcAft>
                <a:spcPts val="300"/>
              </a:spcAft>
              <a:buClr>
                <a:schemeClr val="accent2">
                  <a:lumMod val="100000"/>
                </a:schemeClr>
              </a:buClr>
              <a:buSzPct val="100000"/>
              <a:buFont typeface="Arial" panose="020B0604020202020204" pitchFamily="34" charset="0"/>
              <a:buChar char="•"/>
              <a:defRPr sz="800">
                <a:solidFill>
                  <a:schemeClr val="lt1">
                    <a:lumMod val="100000"/>
                  </a:schemeClr>
                </a:solidFill>
              </a:defRPr>
            </a:lvl3pPr>
            <a:lvl4pPr marL="1600200" lvl="3" indent="-228600">
              <a:spcBef>
                <a:spcPts val="500"/>
              </a:spcBef>
              <a:spcAft>
                <a:spcPts val="300"/>
              </a:spcAft>
              <a:buClr>
                <a:schemeClr val="accent5">
                  <a:lumMod val="100000"/>
                </a:schemeClr>
              </a:buClr>
              <a:buSzPct val="100000"/>
              <a:buFont typeface="Courier New" panose="02070309020205020404" pitchFamily="49" charset="0"/>
              <a:buChar char="o"/>
              <a:defRPr sz="800">
                <a:solidFill>
                  <a:schemeClr val="lt1">
                    <a:lumMod val="100000"/>
                  </a:schemeClr>
                </a:solidFill>
              </a:defRPr>
            </a:lvl4pPr>
            <a:lvl5pPr marL="2057400" lvl="4" indent="-228600">
              <a:spcBef>
                <a:spcPts val="500"/>
              </a:spcBef>
              <a:spcAft>
                <a:spcPts val="300"/>
              </a:spcAft>
              <a:buClr>
                <a:schemeClr val="accent4">
                  <a:lumMod val="100000"/>
                </a:schemeClr>
              </a:buClr>
              <a:buSzPct val="100000"/>
              <a:buFont typeface="Wingdings" panose="05000000000000000000" pitchFamily="2" charset="2"/>
              <a:buChar char="§"/>
              <a:defRPr sz="800">
                <a:solidFill>
                  <a:schemeClr val="lt1">
                    <a:lumMod val="100000"/>
                  </a:schemeClr>
                </a:solidFill>
              </a:defRPr>
            </a:lvl5pPr>
            <a:lvl6pPr marL="2514600" lvl="5" indent="-228600">
              <a:lnSpc>
                <a:spcPct val="90000"/>
              </a:lnSpc>
              <a:spcBef>
                <a:spcPts val="500"/>
              </a:spcBef>
              <a:buSzPct val="100000"/>
              <a:buFont typeface="Arial" panose="020B0604020202020204" pitchFamily="34" charset="0"/>
              <a:buChar char="•"/>
              <a:defRPr sz="800">
                <a:solidFill>
                  <a:schemeClr val="lt1">
                    <a:lumMod val="100000"/>
                  </a:schemeClr>
                </a:solidFill>
              </a:defRPr>
            </a:lvl6pPr>
            <a:lvl7pPr marL="2971800" lvl="6" indent="-228600">
              <a:lnSpc>
                <a:spcPct val="90000"/>
              </a:lnSpc>
              <a:spcBef>
                <a:spcPts val="500"/>
              </a:spcBef>
              <a:buSzPct val="100000"/>
              <a:buFont typeface="Arial" panose="020B0604020202020204" pitchFamily="34" charset="0"/>
              <a:buChar char="•"/>
              <a:defRPr sz="800">
                <a:solidFill>
                  <a:schemeClr val="lt1">
                    <a:lumMod val="100000"/>
                  </a:schemeClr>
                </a:solidFill>
              </a:defRPr>
            </a:lvl7pPr>
            <a:lvl8pPr marL="3429000" lvl="7" indent="-228600">
              <a:lnSpc>
                <a:spcPct val="90000"/>
              </a:lnSpc>
              <a:spcBef>
                <a:spcPts val="500"/>
              </a:spcBef>
              <a:buSzPct val="100000"/>
              <a:buFont typeface="Arial" panose="020B0604020202020204" pitchFamily="34" charset="0"/>
              <a:buChar char="•"/>
              <a:defRPr sz="800">
                <a:solidFill>
                  <a:schemeClr val="lt1">
                    <a:lumMod val="100000"/>
                  </a:schemeClr>
                </a:solidFill>
              </a:defRPr>
            </a:lvl8pPr>
            <a:lvl9pPr marL="3886200" lvl="8" indent="-228600">
              <a:lnSpc>
                <a:spcPct val="90000"/>
              </a:lnSpc>
              <a:spcBef>
                <a:spcPts val="500"/>
              </a:spcBef>
              <a:buSzPct val="100000"/>
              <a:buFont typeface="Arial" panose="020B0604020202020204" pitchFamily="34" charset="0"/>
              <a:buChar char="•"/>
              <a:defRPr sz="800">
                <a:solidFill>
                  <a:schemeClr val="lt1">
                    <a:lumMod val="100000"/>
                  </a:schemeClr>
                </a:solidFill>
              </a:defRPr>
            </a:lvl9pPr>
          </a:lstStyle>
          <a:p>
            <a:pPr marL="0" lvl="1" indent="0" algn="ctr">
              <a:buNone/>
            </a:pPr>
            <a:r>
              <a:rPr lang="en-GB" sz="1050" dirty="0">
                <a:solidFill>
                  <a:schemeClr val="tx2"/>
                </a:solidFill>
              </a:rPr>
              <a:t>Single transaction, immediate settlement, no visibility of funds flow</a:t>
            </a:r>
          </a:p>
        </p:txBody>
      </p:sp>
      <p:sp>
        <p:nvSpPr>
          <p:cNvPr id="77" name="TextBox 76">
            <a:extLst>
              <a:ext uri="{FF2B5EF4-FFF2-40B4-BE49-F238E27FC236}">
                <a16:creationId xmlns:a16="http://schemas.microsoft.com/office/drawing/2014/main" id="{EDF7609A-346C-A18F-FFC5-7E1839587183}"/>
              </a:ext>
            </a:extLst>
          </p:cNvPr>
          <p:cNvSpPr txBox="1"/>
          <p:nvPr/>
        </p:nvSpPr>
        <p:spPr>
          <a:xfrm>
            <a:off x="10445563" y="3877319"/>
            <a:ext cx="1504387" cy="129906"/>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defPPr>
              <a:defRPr lang="en-US"/>
            </a:defPPr>
            <a:lvl1pPr marL="228600" indent="-228600">
              <a:spcBef>
                <a:spcPts val="500"/>
              </a:spcBef>
              <a:spcAft>
                <a:spcPts val="300"/>
              </a:spcAft>
              <a:buSzPct val="100000"/>
              <a:buNone/>
              <a:defRPr sz="800">
                <a:solidFill>
                  <a:schemeClr val="lt1">
                    <a:lumMod val="100000"/>
                  </a:schemeClr>
                </a:solidFill>
              </a:defRPr>
            </a:lvl1pPr>
            <a:lvl2pPr marL="685800" lvl="1" indent="-228600">
              <a:spcBef>
                <a:spcPts val="500"/>
              </a:spcBef>
              <a:spcAft>
                <a:spcPts val="300"/>
              </a:spcAft>
              <a:buClr>
                <a:schemeClr val="accent2">
                  <a:lumMod val="100000"/>
                </a:schemeClr>
              </a:buClr>
              <a:buSzPct val="100000"/>
              <a:buFont typeface="Arial" panose="020B0604020202020204" pitchFamily="34" charset="0"/>
              <a:buChar char="•"/>
              <a:defRPr sz="800">
                <a:solidFill>
                  <a:schemeClr val="lt1">
                    <a:lumMod val="100000"/>
                  </a:schemeClr>
                </a:solidFill>
              </a:defRPr>
            </a:lvl2pPr>
            <a:lvl3pPr marL="1143000" lvl="2" indent="-228600">
              <a:spcBef>
                <a:spcPts val="500"/>
              </a:spcBef>
              <a:spcAft>
                <a:spcPts val="300"/>
              </a:spcAft>
              <a:buClr>
                <a:schemeClr val="accent2">
                  <a:lumMod val="100000"/>
                </a:schemeClr>
              </a:buClr>
              <a:buSzPct val="100000"/>
              <a:buFont typeface="Arial" panose="020B0604020202020204" pitchFamily="34" charset="0"/>
              <a:buChar char="•"/>
              <a:defRPr sz="800">
                <a:solidFill>
                  <a:schemeClr val="lt1">
                    <a:lumMod val="100000"/>
                  </a:schemeClr>
                </a:solidFill>
              </a:defRPr>
            </a:lvl3pPr>
            <a:lvl4pPr marL="1600200" lvl="3" indent="-228600">
              <a:spcBef>
                <a:spcPts val="500"/>
              </a:spcBef>
              <a:spcAft>
                <a:spcPts val="300"/>
              </a:spcAft>
              <a:buClr>
                <a:schemeClr val="accent5">
                  <a:lumMod val="100000"/>
                </a:schemeClr>
              </a:buClr>
              <a:buSzPct val="100000"/>
              <a:buFont typeface="Courier New" panose="02070309020205020404" pitchFamily="49" charset="0"/>
              <a:buChar char="o"/>
              <a:defRPr sz="800">
                <a:solidFill>
                  <a:schemeClr val="lt1">
                    <a:lumMod val="100000"/>
                  </a:schemeClr>
                </a:solidFill>
              </a:defRPr>
            </a:lvl4pPr>
            <a:lvl5pPr marL="2057400" lvl="4" indent="-228600">
              <a:spcBef>
                <a:spcPts val="500"/>
              </a:spcBef>
              <a:spcAft>
                <a:spcPts val="300"/>
              </a:spcAft>
              <a:buClr>
                <a:schemeClr val="accent4">
                  <a:lumMod val="100000"/>
                </a:schemeClr>
              </a:buClr>
              <a:buSzPct val="100000"/>
              <a:buFont typeface="Wingdings" panose="05000000000000000000" pitchFamily="2" charset="2"/>
              <a:buChar char="§"/>
              <a:defRPr sz="800">
                <a:solidFill>
                  <a:schemeClr val="lt1">
                    <a:lumMod val="100000"/>
                  </a:schemeClr>
                </a:solidFill>
              </a:defRPr>
            </a:lvl5pPr>
            <a:lvl6pPr marL="2514600" lvl="5" indent="-228600">
              <a:lnSpc>
                <a:spcPct val="90000"/>
              </a:lnSpc>
              <a:spcBef>
                <a:spcPts val="500"/>
              </a:spcBef>
              <a:buSzPct val="100000"/>
              <a:buFont typeface="Arial" panose="020B0604020202020204" pitchFamily="34" charset="0"/>
              <a:buChar char="•"/>
              <a:defRPr sz="800">
                <a:solidFill>
                  <a:schemeClr val="lt1">
                    <a:lumMod val="100000"/>
                  </a:schemeClr>
                </a:solidFill>
              </a:defRPr>
            </a:lvl6pPr>
            <a:lvl7pPr marL="2971800" lvl="6" indent="-228600">
              <a:lnSpc>
                <a:spcPct val="90000"/>
              </a:lnSpc>
              <a:spcBef>
                <a:spcPts val="500"/>
              </a:spcBef>
              <a:buSzPct val="100000"/>
              <a:buFont typeface="Arial" panose="020B0604020202020204" pitchFamily="34" charset="0"/>
              <a:buChar char="•"/>
              <a:defRPr sz="800">
                <a:solidFill>
                  <a:schemeClr val="lt1">
                    <a:lumMod val="100000"/>
                  </a:schemeClr>
                </a:solidFill>
              </a:defRPr>
            </a:lvl7pPr>
            <a:lvl8pPr marL="3429000" lvl="7" indent="-228600">
              <a:lnSpc>
                <a:spcPct val="90000"/>
              </a:lnSpc>
              <a:spcBef>
                <a:spcPts val="500"/>
              </a:spcBef>
              <a:buSzPct val="100000"/>
              <a:buFont typeface="Arial" panose="020B0604020202020204" pitchFamily="34" charset="0"/>
              <a:buChar char="•"/>
              <a:defRPr sz="800">
                <a:solidFill>
                  <a:schemeClr val="lt1">
                    <a:lumMod val="100000"/>
                  </a:schemeClr>
                </a:solidFill>
              </a:defRPr>
            </a:lvl8pPr>
            <a:lvl9pPr marL="3886200" lvl="8" indent="-228600">
              <a:lnSpc>
                <a:spcPct val="90000"/>
              </a:lnSpc>
              <a:spcBef>
                <a:spcPts val="500"/>
              </a:spcBef>
              <a:buSzPct val="100000"/>
              <a:buFont typeface="Arial" panose="020B0604020202020204" pitchFamily="34" charset="0"/>
              <a:buChar char="•"/>
              <a:defRPr sz="800">
                <a:solidFill>
                  <a:schemeClr val="lt1">
                    <a:lumMod val="100000"/>
                  </a:schemeClr>
                </a:solidFill>
              </a:defRPr>
            </a:lvl9pPr>
          </a:lstStyle>
          <a:p>
            <a:pPr marL="0" lvl="1" indent="0">
              <a:buNone/>
            </a:pPr>
            <a:r>
              <a:rPr lang="en-GB" sz="1050" dirty="0">
                <a:solidFill>
                  <a:schemeClr val="tx2"/>
                </a:solidFill>
              </a:rPr>
              <a:t>Bulk settlement, value add and visibility due to control over the flow of funds</a:t>
            </a:r>
          </a:p>
        </p:txBody>
      </p:sp>
      <p:cxnSp>
        <p:nvCxnSpPr>
          <p:cNvPr id="80" name="Connector: Elbow 79">
            <a:extLst>
              <a:ext uri="{FF2B5EF4-FFF2-40B4-BE49-F238E27FC236}">
                <a16:creationId xmlns:a16="http://schemas.microsoft.com/office/drawing/2014/main" id="{962CA49E-35FD-E184-58CE-7F08767DE9A2}"/>
              </a:ext>
            </a:extLst>
          </p:cNvPr>
          <p:cNvCxnSpPr>
            <a:cxnSpLocks/>
            <a:stCxn id="22" idx="3"/>
            <a:endCxn id="19" idx="2"/>
          </p:cNvCxnSpPr>
          <p:nvPr/>
        </p:nvCxnSpPr>
        <p:spPr>
          <a:xfrm flipV="1">
            <a:off x="9865661" y="3151163"/>
            <a:ext cx="546845" cy="1636061"/>
          </a:xfrm>
          <a:prstGeom prst="bentConnector2">
            <a:avLst/>
          </a:prstGeom>
          <a:ln w="28575">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8E9BE7BA-9553-8FBC-BC16-2CF6ECFAEB0A}"/>
              </a:ext>
            </a:extLst>
          </p:cNvPr>
          <p:cNvSpPr txBox="1"/>
          <p:nvPr/>
        </p:nvSpPr>
        <p:spPr>
          <a:xfrm>
            <a:off x="7902626" y="1753212"/>
            <a:ext cx="2472526" cy="400110"/>
          </a:xfrm>
          <a:prstGeom prst="rect">
            <a:avLst/>
          </a:prstGeom>
          <a:noFill/>
          <a:ln>
            <a:noFill/>
          </a:ln>
          <a:effectLst/>
        </p:spPr>
        <p:style>
          <a:lnRef idx="0">
            <a:scrgbClr r="0" g="0" b="0"/>
          </a:lnRef>
          <a:fillRef idx="0">
            <a:scrgbClr r="0" g="0" b="0"/>
          </a:fillRef>
          <a:effectRef idx="0">
            <a:scrgbClr r="0" g="0" b="0"/>
          </a:effectRef>
          <a:fontRef idx="minor">
            <a:schemeClr val="lt1"/>
          </a:fontRef>
        </p:style>
        <p:txBody>
          <a:bodyPr wrap="square">
            <a:spAutoFit/>
          </a:bodyPr>
          <a:lstStyle/>
          <a:p>
            <a:r>
              <a:rPr lang="en-US" sz="2000" b="1" dirty="0">
                <a:solidFill>
                  <a:schemeClr val="accent1"/>
                </a:solidFill>
              </a:rPr>
              <a:t>and D€ Model</a:t>
            </a:r>
            <a:endParaRPr lang="en-GB" sz="2000" dirty="0"/>
          </a:p>
        </p:txBody>
      </p:sp>
    </p:spTree>
    <p:extLst>
      <p:ext uri="{BB962C8B-B14F-4D97-AF65-F5344CB8AC3E}">
        <p14:creationId xmlns:p14="http://schemas.microsoft.com/office/powerpoint/2010/main" val="7798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par>
                                <p:cTn id="17" presetID="10" presetClass="entr" presetSubtype="0"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500"/>
                                        <p:tgtEl>
                                          <p:spTgt spid="72"/>
                                        </p:tgtEl>
                                      </p:cBhvr>
                                    </p:animEffect>
                                  </p:childTnLst>
                                </p:cTn>
                              </p:par>
                              <p:par>
                                <p:cTn id="20" presetID="10" presetClass="entr" presetSubtype="0" fill="hold" nodeType="with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10" presetClass="entr" presetSubtype="0" fill="hold"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childTnLst>
                                </p:cTn>
                              </p:par>
                              <p:par>
                                <p:cTn id="35" presetID="10" presetClass="entr" presetSubtype="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500"/>
                                        <p:tgtEl>
                                          <p:spTgt spid="64"/>
                                        </p:tgtEl>
                                      </p:cBhvr>
                                    </p:animEffect>
                                  </p:childTnLst>
                                </p:cTn>
                              </p:par>
                              <p:par>
                                <p:cTn id="41" presetID="10"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0" presetClass="entr" presetSubtype="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par>
                                <p:cTn id="67" presetID="10"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par>
                                <p:cTn id="70" presetID="10" presetClass="entr" presetSubtype="0" fill="hold" nodeType="with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500"/>
                                        <p:tgtEl>
                                          <p:spTgt spid="4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500"/>
                                        <p:tgtEl>
                                          <p:spTgt spid="6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Effect transition="in" filter="fade">
                                      <p:cBhvr>
                                        <p:cTn id="78" dur="500"/>
                                        <p:tgtEl>
                                          <p:spTgt spid="77"/>
                                        </p:tgtEl>
                                      </p:cBhvr>
                                    </p:animEffect>
                                  </p:childTnLst>
                                </p:cTn>
                              </p:par>
                              <p:par>
                                <p:cTn id="79" presetID="10" presetClass="entr" presetSubtype="0" fill="hold"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fade">
                                      <p:cBhvr>
                                        <p:cTn id="81" dur="500"/>
                                        <p:tgtEl>
                                          <p:spTgt spid="80"/>
                                        </p:tgtEl>
                                      </p:cBhvr>
                                    </p:animEffect>
                                  </p:childTnLst>
                                </p:cTn>
                              </p:par>
                              <p:par>
                                <p:cTn id="82" presetID="10" presetClass="entr" presetSubtype="0" fill="hold" nodeType="with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500"/>
                                        <p:tgtEl>
                                          <p:spTgt spid="6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69"/>
                                        </p:tgtEl>
                                        <p:attrNameLst>
                                          <p:attrName>style.visibility</p:attrName>
                                        </p:attrNameLst>
                                      </p:cBhvr>
                                      <p:to>
                                        <p:strVal val="visible"/>
                                      </p:to>
                                    </p:set>
                                    <p:animEffect transition="in" filter="fade">
                                      <p:cBhvr>
                                        <p:cTn id="89" dur="500"/>
                                        <p:tgtEl>
                                          <p:spTgt spid="6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fade">
                                      <p:cBhvr>
                                        <p:cTn id="92" dur="500"/>
                                        <p:tgtEl>
                                          <p:spTgt spid="7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fade">
                                      <p:cBhvr>
                                        <p:cTn id="95" dur="500"/>
                                        <p:tgtEl>
                                          <p:spTgt spid="7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86"/>
                                        </p:tgtEl>
                                        <p:attrNameLst>
                                          <p:attrName>style.visibility</p:attrName>
                                        </p:attrNameLst>
                                      </p:cBhvr>
                                      <p:to>
                                        <p:strVal val="visible"/>
                                      </p:to>
                                    </p:set>
                                    <p:animEffect transition="in" filter="fade">
                                      <p:cBhvr>
                                        <p:cTn id="98"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animBg="1"/>
      <p:bldP spid="48" grpId="0"/>
      <p:bldP spid="49" grpId="0"/>
      <p:bldP spid="50" grpId="0" animBg="1"/>
      <p:bldP spid="51" grpId="0" animBg="1"/>
      <p:bldP spid="52" grpId="0" animBg="1"/>
      <p:bldP spid="53" grpId="0" animBg="1"/>
      <p:bldP spid="64" grpId="0" animBg="1"/>
      <p:bldP spid="67" grpId="0" animBg="1"/>
      <p:bldP spid="69" grpId="0" animBg="1"/>
      <p:bldP spid="70" grpId="0" animBg="1"/>
      <p:bldP spid="76" grpId="0"/>
      <p:bldP spid="77" grpId="0"/>
      <p:bldP spid="8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3346453" y="861728"/>
            <a:ext cx="5709865" cy="956672"/>
          </a:xfrm>
          <a:prstGeom prst="rect">
            <a:avLst/>
          </a:prstGeom>
        </p:spPr>
        <p:txBody>
          <a:bodyPr lIns="0" tIns="0" rIns="0" bIns="0" rtlCol="0" anchor="t">
            <a:spAutoFit/>
          </a:bodyPr>
          <a:lstStyle/>
          <a:p>
            <a:pPr algn="ctr">
              <a:lnSpc>
                <a:spcPts val="3871"/>
              </a:lnSpc>
            </a:pPr>
            <a:r>
              <a:rPr lang="en-US" sz="2765" dirty="0">
                <a:solidFill>
                  <a:srgbClr val="FFFFFF"/>
                </a:solidFill>
                <a:latin typeface="Franklin Gothic Book" panose="020B0503020102020204" pitchFamily="34" charset="0"/>
              </a:rPr>
              <a:t>WHERE IS THE UK EMBEDDED PAYMENTS MARKET TODAY?​</a:t>
            </a:r>
          </a:p>
        </p:txBody>
      </p:sp>
      <p:sp>
        <p:nvSpPr>
          <p:cNvPr id="10" name="Freeform 10"/>
          <p:cNvSpPr/>
          <p:nvPr/>
        </p:nvSpPr>
        <p:spPr>
          <a:xfrm>
            <a:off x="449974" y="4924064"/>
            <a:ext cx="1153329" cy="461331"/>
          </a:xfrm>
          <a:custGeom>
            <a:avLst/>
            <a:gdLst/>
            <a:ahLst/>
            <a:cxnLst/>
            <a:rect l="l" t="t" r="r" b="b"/>
            <a:pathLst>
              <a:path w="1729993" h="691997">
                <a:moveTo>
                  <a:pt x="0" y="0"/>
                </a:moveTo>
                <a:lnTo>
                  <a:pt x="1729993" y="0"/>
                </a:lnTo>
                <a:lnTo>
                  <a:pt x="1729993" y="691997"/>
                </a:lnTo>
                <a:lnTo>
                  <a:pt x="0" y="6919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12" name="Freeform 12"/>
          <p:cNvSpPr/>
          <p:nvPr/>
        </p:nvSpPr>
        <p:spPr>
          <a:xfrm>
            <a:off x="10093759" y="2014143"/>
            <a:ext cx="1435947" cy="574379"/>
          </a:xfrm>
          <a:custGeom>
            <a:avLst/>
            <a:gdLst/>
            <a:ahLst/>
            <a:cxnLst/>
            <a:rect l="l" t="t" r="r" b="b"/>
            <a:pathLst>
              <a:path w="2153921" h="861569">
                <a:moveTo>
                  <a:pt x="0" y="0"/>
                </a:moveTo>
                <a:lnTo>
                  <a:pt x="2153921" y="0"/>
                </a:lnTo>
                <a:lnTo>
                  <a:pt x="2153921" y="861569"/>
                </a:lnTo>
                <a:lnTo>
                  <a:pt x="0" y="8615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dirty="0"/>
          </a:p>
        </p:txBody>
      </p:sp>
      <p:graphicFrame>
        <p:nvGraphicFramePr>
          <p:cNvPr id="52" name="Chart 51">
            <a:extLst>
              <a:ext uri="{FF2B5EF4-FFF2-40B4-BE49-F238E27FC236}">
                <a16:creationId xmlns:a16="http://schemas.microsoft.com/office/drawing/2014/main" id="{D895D33A-2497-A462-888A-5706988791EC}"/>
              </a:ext>
            </a:extLst>
          </p:cNvPr>
          <p:cNvGraphicFramePr/>
          <p:nvPr>
            <p:extLst>
              <p:ext uri="{D42A27DB-BD31-4B8C-83A1-F6EECF244321}">
                <p14:modId xmlns:p14="http://schemas.microsoft.com/office/powerpoint/2010/main" val="3559572547"/>
              </p:ext>
            </p:extLst>
          </p:nvPr>
        </p:nvGraphicFramePr>
        <p:xfrm>
          <a:off x="1263977" y="1965051"/>
          <a:ext cx="6170608" cy="4228719"/>
        </p:xfrm>
        <a:graphic>
          <a:graphicData uri="http://schemas.openxmlformats.org/drawingml/2006/chart">
            <c:chart xmlns:c="http://schemas.openxmlformats.org/drawingml/2006/chart" xmlns:r="http://schemas.openxmlformats.org/officeDocument/2006/relationships" r:id="rId4"/>
          </a:graphicData>
        </a:graphic>
      </p:graphicFrame>
      <p:grpSp>
        <p:nvGrpSpPr>
          <p:cNvPr id="53" name="Group 52">
            <a:extLst>
              <a:ext uri="{FF2B5EF4-FFF2-40B4-BE49-F238E27FC236}">
                <a16:creationId xmlns:a16="http://schemas.microsoft.com/office/drawing/2014/main" id="{26897EB9-A47B-501D-F5D0-0C29A34F03A9}"/>
              </a:ext>
            </a:extLst>
          </p:cNvPr>
          <p:cNvGrpSpPr/>
          <p:nvPr/>
        </p:nvGrpSpPr>
        <p:grpSpPr>
          <a:xfrm>
            <a:off x="8097003" y="6319650"/>
            <a:ext cx="2177297" cy="341677"/>
            <a:chOff x="1538927" y="5894992"/>
            <a:chExt cx="2867962" cy="361838"/>
          </a:xfrm>
        </p:grpSpPr>
        <p:sp>
          <p:nvSpPr>
            <p:cNvPr id="58" name="TextBox 6">
              <a:extLst>
                <a:ext uri="{FF2B5EF4-FFF2-40B4-BE49-F238E27FC236}">
                  <a16:creationId xmlns:a16="http://schemas.microsoft.com/office/drawing/2014/main" id="{6DE9DC25-07C3-97CD-68FC-672678F97B4C}"/>
                </a:ext>
              </a:extLst>
            </p:cNvPr>
            <p:cNvSpPr txBox="1"/>
            <p:nvPr/>
          </p:nvSpPr>
          <p:spPr>
            <a:xfrm>
              <a:off x="1538927" y="5894992"/>
              <a:ext cx="723900" cy="23812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800" dirty="0">
                  <a:solidFill>
                    <a:schemeClr val="accent6"/>
                  </a:solidFill>
                  <a:latin typeface="Franklin Gothic Book" panose="020B0503020102020204" pitchFamily="34" charset="0"/>
                </a:rPr>
                <a:t>Key:</a:t>
              </a:r>
            </a:p>
          </p:txBody>
        </p:sp>
        <p:sp>
          <p:nvSpPr>
            <p:cNvPr id="59" name="TextBox 7">
              <a:extLst>
                <a:ext uri="{FF2B5EF4-FFF2-40B4-BE49-F238E27FC236}">
                  <a16:creationId xmlns:a16="http://schemas.microsoft.com/office/drawing/2014/main" id="{47FA02ED-1C10-7D56-6742-C13357967FDB}"/>
                </a:ext>
              </a:extLst>
            </p:cNvPr>
            <p:cNvSpPr txBox="1"/>
            <p:nvPr/>
          </p:nvSpPr>
          <p:spPr>
            <a:xfrm>
              <a:off x="1939913" y="6121999"/>
              <a:ext cx="2228851" cy="134831"/>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667" dirty="0">
                  <a:solidFill>
                    <a:schemeClr val="accent6"/>
                  </a:solidFill>
                  <a:latin typeface="Franklin Gothic Book" panose="020B0503020102020204" pitchFamily="34" charset="0"/>
                </a:rPr>
                <a:t>Commercial relationships</a:t>
              </a:r>
            </a:p>
          </p:txBody>
        </p:sp>
        <p:sp>
          <p:nvSpPr>
            <p:cNvPr id="60" name="TextBox 8">
              <a:extLst>
                <a:ext uri="{FF2B5EF4-FFF2-40B4-BE49-F238E27FC236}">
                  <a16:creationId xmlns:a16="http://schemas.microsoft.com/office/drawing/2014/main" id="{2B01D258-48D8-4A32-6E55-5A015E4ABE3B}"/>
                </a:ext>
              </a:extLst>
            </p:cNvPr>
            <p:cNvSpPr txBox="1"/>
            <p:nvPr/>
          </p:nvSpPr>
          <p:spPr>
            <a:xfrm>
              <a:off x="1939913" y="5941170"/>
              <a:ext cx="2466976" cy="145770"/>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667" dirty="0">
                  <a:solidFill>
                    <a:schemeClr val="accent6"/>
                  </a:solidFill>
                  <a:latin typeface="Franklin Gothic Book" panose="020B0503020102020204" pitchFamily="34" charset="0"/>
                </a:rPr>
                <a:t>Non-commercial relationships</a:t>
              </a:r>
            </a:p>
          </p:txBody>
        </p:sp>
        <p:sp>
          <p:nvSpPr>
            <p:cNvPr id="61" name="TextBox 9">
              <a:extLst>
                <a:ext uri="{FF2B5EF4-FFF2-40B4-BE49-F238E27FC236}">
                  <a16:creationId xmlns:a16="http://schemas.microsoft.com/office/drawing/2014/main" id="{677499E2-3BE4-B211-9706-4CAD1A4DC708}"/>
                </a:ext>
              </a:extLst>
            </p:cNvPr>
            <p:cNvSpPr txBox="1"/>
            <p:nvPr/>
          </p:nvSpPr>
          <p:spPr>
            <a:xfrm>
              <a:off x="3597264" y="6137768"/>
              <a:ext cx="241311" cy="119062"/>
            </a:xfrm>
            <a:prstGeom prst="rect">
              <a:avLst/>
            </a:prstGeom>
            <a:solidFill>
              <a:schemeClr val="bg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733" dirty="0">
                <a:solidFill>
                  <a:schemeClr val="accent6"/>
                </a:solidFill>
              </a:endParaRPr>
            </a:p>
          </p:txBody>
        </p:sp>
        <p:sp>
          <p:nvSpPr>
            <p:cNvPr id="62" name="TextBox 10">
              <a:extLst>
                <a:ext uri="{FF2B5EF4-FFF2-40B4-BE49-F238E27FC236}">
                  <a16:creationId xmlns:a16="http://schemas.microsoft.com/office/drawing/2014/main" id="{57AB7C47-D916-C871-0FEA-EEDF7519EBAA}"/>
                </a:ext>
              </a:extLst>
            </p:cNvPr>
            <p:cNvSpPr txBox="1"/>
            <p:nvPr/>
          </p:nvSpPr>
          <p:spPr>
            <a:xfrm>
              <a:off x="3597263" y="5954524"/>
              <a:ext cx="241311" cy="119062"/>
            </a:xfrm>
            <a:prstGeom prst="rect">
              <a:avLst/>
            </a:prstGeom>
            <a:solidFill>
              <a:srgbClr val="FF6699"/>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733">
                <a:solidFill>
                  <a:schemeClr val="accent6"/>
                </a:solidFill>
              </a:endParaRPr>
            </a:p>
          </p:txBody>
        </p:sp>
      </p:grpSp>
      <p:cxnSp>
        <p:nvCxnSpPr>
          <p:cNvPr id="54" name="Straight Connector 53">
            <a:extLst>
              <a:ext uri="{FF2B5EF4-FFF2-40B4-BE49-F238E27FC236}">
                <a16:creationId xmlns:a16="http://schemas.microsoft.com/office/drawing/2014/main" id="{952ECAFC-8A22-7753-574B-A30B33CD0028}"/>
              </a:ext>
            </a:extLst>
          </p:cNvPr>
          <p:cNvCxnSpPr>
            <a:cxnSpLocks/>
          </p:cNvCxnSpPr>
          <p:nvPr/>
        </p:nvCxnSpPr>
        <p:spPr>
          <a:xfrm flipV="1">
            <a:off x="4984376" y="4980046"/>
            <a:ext cx="3960351" cy="676683"/>
          </a:xfrm>
          <a:prstGeom prst="line">
            <a:avLst/>
          </a:prstGeom>
        </p:spPr>
        <p:style>
          <a:lnRef idx="1">
            <a:schemeClr val="accent2"/>
          </a:lnRef>
          <a:fillRef idx="0">
            <a:schemeClr val="accent2"/>
          </a:fillRef>
          <a:effectRef idx="0">
            <a:schemeClr val="accent2"/>
          </a:effectRef>
          <a:fontRef idx="minor">
            <a:schemeClr val="tx1"/>
          </a:fontRef>
        </p:style>
      </p:cxnSp>
      <p:cxnSp>
        <p:nvCxnSpPr>
          <p:cNvPr id="55" name="Straight Connector 54">
            <a:extLst>
              <a:ext uri="{FF2B5EF4-FFF2-40B4-BE49-F238E27FC236}">
                <a16:creationId xmlns:a16="http://schemas.microsoft.com/office/drawing/2014/main" id="{6C6745E1-989E-8611-120E-48D77F303DBC}"/>
              </a:ext>
            </a:extLst>
          </p:cNvPr>
          <p:cNvCxnSpPr>
            <a:cxnSpLocks/>
          </p:cNvCxnSpPr>
          <p:nvPr/>
        </p:nvCxnSpPr>
        <p:spPr>
          <a:xfrm>
            <a:off x="4365812" y="2367191"/>
            <a:ext cx="4475841" cy="706209"/>
          </a:xfrm>
          <a:prstGeom prst="line">
            <a:avLst/>
          </a:prstGeom>
        </p:spPr>
        <p:style>
          <a:lnRef idx="1">
            <a:schemeClr val="accent2"/>
          </a:lnRef>
          <a:fillRef idx="0">
            <a:schemeClr val="accent2"/>
          </a:fillRef>
          <a:effectRef idx="0">
            <a:schemeClr val="accent2"/>
          </a:effectRef>
          <a:fontRef idx="minor">
            <a:schemeClr val="tx1"/>
          </a:fontRef>
        </p:style>
      </p:cxnSp>
      <p:graphicFrame>
        <p:nvGraphicFramePr>
          <p:cNvPr id="56" name="Chart 55">
            <a:extLst>
              <a:ext uri="{FF2B5EF4-FFF2-40B4-BE49-F238E27FC236}">
                <a16:creationId xmlns:a16="http://schemas.microsoft.com/office/drawing/2014/main" id="{57DA7668-E4E6-17B3-C8ED-90515722C51F}"/>
              </a:ext>
            </a:extLst>
          </p:cNvPr>
          <p:cNvGraphicFramePr>
            <a:graphicFrameLocks/>
          </p:cNvGraphicFramePr>
          <p:nvPr>
            <p:extLst>
              <p:ext uri="{D42A27DB-BD31-4B8C-83A1-F6EECF244321}">
                <p14:modId xmlns:p14="http://schemas.microsoft.com/office/powerpoint/2010/main" val="69860565"/>
              </p:ext>
            </p:extLst>
          </p:nvPr>
        </p:nvGraphicFramePr>
        <p:xfrm>
          <a:off x="5942111" y="2367191"/>
          <a:ext cx="5408924" cy="3498777"/>
        </p:xfrm>
        <a:graphic>
          <a:graphicData uri="http://schemas.openxmlformats.org/drawingml/2006/chart">
            <c:chart xmlns:c="http://schemas.openxmlformats.org/drawingml/2006/chart" xmlns:r="http://schemas.openxmlformats.org/officeDocument/2006/relationships" r:id="rId5"/>
          </a:graphicData>
        </a:graphic>
      </p:graphicFrame>
      <p:sp>
        <p:nvSpPr>
          <p:cNvPr id="57" name="TextBox 11">
            <a:extLst>
              <a:ext uri="{FF2B5EF4-FFF2-40B4-BE49-F238E27FC236}">
                <a16:creationId xmlns:a16="http://schemas.microsoft.com/office/drawing/2014/main" id="{5BE0B24C-FAC8-27DF-2EA3-F353CBDF9581}"/>
              </a:ext>
            </a:extLst>
          </p:cNvPr>
          <p:cNvSpPr txBox="1"/>
          <p:nvPr/>
        </p:nvSpPr>
        <p:spPr>
          <a:xfrm>
            <a:off x="9963175" y="2847396"/>
            <a:ext cx="1843270" cy="1422083"/>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a:r>
              <a:rPr lang="en-GB" sz="5334" b="1" dirty="0">
                <a:solidFill>
                  <a:schemeClr val="accent2"/>
                </a:solidFill>
                <a:latin typeface="Franklin Gothic Book" panose="020B0503020102020204" pitchFamily="34" charset="0"/>
              </a:rPr>
              <a:t>64</a:t>
            </a:r>
            <a:r>
              <a:rPr lang="en-GB" sz="4400" b="1" dirty="0">
                <a:solidFill>
                  <a:schemeClr val="accent2"/>
                </a:solidFill>
                <a:latin typeface="Franklin Gothic Book" panose="020B0503020102020204" pitchFamily="34" charset="0"/>
              </a:rPr>
              <a:t>%</a:t>
            </a:r>
          </a:p>
          <a:p>
            <a:pPr marL="0" lvl="1" algn="ctr"/>
            <a:r>
              <a:rPr lang="en-GB" sz="2400" dirty="0">
                <a:solidFill>
                  <a:schemeClr val="accent2"/>
                </a:solidFill>
                <a:latin typeface="Franklin Gothic Book" panose="020B0503020102020204" pitchFamily="34" charset="0"/>
              </a:rPr>
              <a:t>no commercial relationship</a:t>
            </a:r>
          </a:p>
        </p:txBody>
      </p:sp>
      <p:sp>
        <p:nvSpPr>
          <p:cNvPr id="15" name="TextBox 14">
            <a:extLst>
              <a:ext uri="{FF2B5EF4-FFF2-40B4-BE49-F238E27FC236}">
                <a16:creationId xmlns:a16="http://schemas.microsoft.com/office/drawing/2014/main" id="{15019DD5-67D6-6494-E87F-B9E5EBDD1C33}"/>
              </a:ext>
            </a:extLst>
          </p:cNvPr>
          <p:cNvSpPr txBox="1"/>
          <p:nvPr/>
        </p:nvSpPr>
        <p:spPr>
          <a:xfrm>
            <a:off x="576758" y="6375865"/>
            <a:ext cx="2928441" cy="224857"/>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r>
              <a:rPr lang="en-GB" sz="900" i="1" dirty="0">
                <a:solidFill>
                  <a:schemeClr val="tx2"/>
                </a:solidFill>
                <a:latin typeface="Franklin Gothic Book" panose="020B0503020102020204" pitchFamily="34" charset="0"/>
              </a:rPr>
              <a:t>Source: PSE software providers survey 2023</a:t>
            </a:r>
          </a:p>
        </p:txBody>
      </p:sp>
      <p:sp>
        <p:nvSpPr>
          <p:cNvPr id="16" name="TextBox 15">
            <a:extLst>
              <a:ext uri="{FF2B5EF4-FFF2-40B4-BE49-F238E27FC236}">
                <a16:creationId xmlns:a16="http://schemas.microsoft.com/office/drawing/2014/main" id="{BE249400-A6F6-1BDF-F463-6C202D3511F1}"/>
              </a:ext>
            </a:extLst>
          </p:cNvPr>
          <p:cNvSpPr txBox="1"/>
          <p:nvPr/>
        </p:nvSpPr>
        <p:spPr>
          <a:xfrm>
            <a:off x="35967" y="6062492"/>
            <a:ext cx="6938463" cy="235898"/>
          </a:xfrm>
          <a:prstGeom prst="rect">
            <a:avLst/>
          </a:prstGeom>
          <a:noFill/>
          <a:ln>
            <a:noFill/>
          </a:ln>
          <a:effectLst/>
        </p:spPr>
        <p:style>
          <a:lnRef idx="0">
            <a:scrgbClr r="0" g="0" b="0"/>
          </a:lnRef>
          <a:fillRef idx="0">
            <a:scrgbClr r="0" g="0" b="0"/>
          </a:fillRef>
          <a:effectRef idx="0">
            <a:scrgbClr r="0" g="0" b="0"/>
          </a:effectRef>
          <a:fontRef idx="minor">
            <a:schemeClr val="lt1"/>
          </a:fontRef>
        </p:style>
        <p:txBody>
          <a:bodyPr wrap="square">
            <a:spAutoFit/>
          </a:bodyPr>
          <a:lstStyle/>
          <a:p>
            <a:r>
              <a:rPr lang="en-GB" sz="933" b="1" dirty="0">
                <a:solidFill>
                  <a:schemeClr val="accent6"/>
                </a:solidFill>
                <a:latin typeface="Franklin Gothic Book" panose="020B0503020102020204" pitchFamily="34" charset="0"/>
              </a:rPr>
              <a:t>Q: </a:t>
            </a:r>
            <a:r>
              <a:rPr lang="en-GB" sz="933" dirty="0">
                <a:solidFill>
                  <a:schemeClr val="accent6"/>
                </a:solidFill>
                <a:latin typeface="Franklin Gothic Book" panose="020B0503020102020204" pitchFamily="34" charset="0"/>
              </a:rPr>
              <a:t>What type of relationship do you have with your primary payment partner?</a:t>
            </a:r>
          </a:p>
        </p:txBody>
      </p:sp>
      <p:sp>
        <p:nvSpPr>
          <p:cNvPr id="18" name="Title 17">
            <a:extLst>
              <a:ext uri="{FF2B5EF4-FFF2-40B4-BE49-F238E27FC236}">
                <a16:creationId xmlns:a16="http://schemas.microsoft.com/office/drawing/2014/main" id="{3C234A54-2F37-F137-9EA1-A680F5F0B7F6}"/>
              </a:ext>
            </a:extLst>
          </p:cNvPr>
          <p:cNvSpPr>
            <a:spLocks noGrp="1"/>
          </p:cNvSpPr>
          <p:nvPr>
            <p:ph type="title"/>
          </p:nvPr>
        </p:nvSpPr>
        <p:spPr/>
        <p:txBody>
          <a:bodyPr/>
          <a:lstStyle/>
          <a:p>
            <a:r>
              <a:rPr lang="en-GB" dirty="0"/>
              <a:t>Rapid, existential, change in acceptance distribution models…</a:t>
            </a:r>
          </a:p>
        </p:txBody>
      </p:sp>
      <p:sp>
        <p:nvSpPr>
          <p:cNvPr id="20" name="Text Placeholder 19">
            <a:extLst>
              <a:ext uri="{FF2B5EF4-FFF2-40B4-BE49-F238E27FC236}">
                <a16:creationId xmlns:a16="http://schemas.microsoft.com/office/drawing/2014/main" id="{C017BD88-B056-0019-F603-C70F659980ED}"/>
              </a:ext>
            </a:extLst>
          </p:cNvPr>
          <p:cNvSpPr>
            <a:spLocks noGrp="1"/>
          </p:cNvSpPr>
          <p:nvPr>
            <p:ph type="body" sz="quarter" idx="11"/>
          </p:nvPr>
        </p:nvSpPr>
        <p:spPr/>
        <p:txBody>
          <a:bodyPr/>
          <a:lstStyle/>
          <a:p>
            <a:r>
              <a:rPr lang="en-GB" dirty="0"/>
              <a:t>Software platform distribution is set to dominate the future of payment acceptance as ISOs and </a:t>
            </a:r>
            <a:r>
              <a:rPr lang="en-GB" dirty="0" err="1"/>
              <a:t>PacFacs</a:t>
            </a:r>
            <a:r>
              <a:rPr lang="en-GB" dirty="0"/>
              <a:t> get replaced by SaaS players with sticky business relationships with merchants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500"/>
                                  </p:stCondLst>
                                  <p:childTnLst>
                                    <p:set>
                                      <p:cBhvr>
                                        <p:cTn id="15"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6" grpId="0">
        <p:bldAsOne/>
      </p:bldGraphic>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28F6E956-C2A1-884A-13C2-49BD295071E8}"/>
              </a:ext>
            </a:extLst>
          </p:cNvPr>
          <p:cNvGraphicFramePr>
            <a:graphicFrameLocks noGrp="1"/>
          </p:cNvGraphicFramePr>
          <p:nvPr>
            <p:extLst>
              <p:ext uri="{D42A27DB-BD31-4B8C-83A1-F6EECF244321}">
                <p14:modId xmlns:p14="http://schemas.microsoft.com/office/powerpoint/2010/main" val="357269489"/>
              </p:ext>
            </p:extLst>
          </p:nvPr>
        </p:nvGraphicFramePr>
        <p:xfrm>
          <a:off x="2177254" y="1738316"/>
          <a:ext cx="1364782" cy="4571657"/>
        </p:xfrm>
        <a:graphic>
          <a:graphicData uri="http://schemas.openxmlformats.org/drawingml/2006/table">
            <a:tbl>
              <a:tblPr firstRow="1" bandRow="1">
                <a:tableStyleId>{2D5ABB26-0587-4C30-8999-92F81FD0307C}</a:tableStyleId>
              </a:tblPr>
              <a:tblGrid>
                <a:gridCol w="1364782">
                  <a:extLst>
                    <a:ext uri="{9D8B030D-6E8A-4147-A177-3AD203B41FA5}">
                      <a16:colId xmlns:a16="http://schemas.microsoft.com/office/drawing/2014/main" val="3080723273"/>
                    </a:ext>
                  </a:extLst>
                </a:gridCol>
              </a:tblGrid>
              <a:tr h="315197">
                <a:tc>
                  <a:txBody>
                    <a:bodyPr/>
                    <a:lstStyle/>
                    <a:p>
                      <a:pPr marL="0" marR="0" lvl="0" indent="0" algn="ctr" defTabSz="4952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chemeClr val="accent1"/>
                          </a:solidFill>
                          <a:effectLst/>
                          <a:uLnTx/>
                          <a:uFillTx/>
                          <a:latin typeface="+mn-lt"/>
                          <a:ea typeface="+mn-ea"/>
                          <a:cs typeface="+mn-cs"/>
                        </a:rPr>
                        <a:t>“</a:t>
                      </a:r>
                      <a:r>
                        <a:rPr kumimoji="0" lang="en-GB" sz="1400" b="1" i="0" u="none" strike="noStrike" kern="1200" cap="none" spc="0" normalizeH="0" baseline="0" noProof="0" dirty="0" err="1">
                          <a:ln>
                            <a:noFill/>
                          </a:ln>
                          <a:solidFill>
                            <a:schemeClr val="accent1"/>
                          </a:solidFill>
                          <a:effectLst/>
                          <a:uLnTx/>
                          <a:uFillTx/>
                          <a:latin typeface="+mn-lt"/>
                          <a:ea typeface="+mn-ea"/>
                          <a:cs typeface="+mn-cs"/>
                        </a:rPr>
                        <a:t>TradFi</a:t>
                      </a:r>
                      <a:r>
                        <a:rPr kumimoji="0" lang="en-GB" sz="1400" b="1" i="0" u="none" strike="noStrike" kern="1200" cap="none" spc="0" normalizeH="0" baseline="0" noProof="0" dirty="0">
                          <a:ln>
                            <a:noFill/>
                          </a:ln>
                          <a:solidFill>
                            <a:schemeClr val="accent1"/>
                          </a:solidFill>
                          <a:effectLst/>
                          <a:uLnTx/>
                          <a:uFillTx/>
                          <a:latin typeface="+mn-lt"/>
                          <a:ea typeface="+mn-ea"/>
                          <a:cs typeface="+mn-cs"/>
                        </a:rPr>
                        <a:t>” Label</a:t>
                      </a:r>
                    </a:p>
                  </a:txBody>
                  <a:tcPr>
                    <a:lnL>
                      <a:noFill/>
                    </a:lnL>
                    <a:lnR>
                      <a:noFill/>
                    </a:lnR>
                    <a:lnT w="6350" cap="flat" cmpd="sng" algn="ctr">
                      <a:noFill/>
                      <a:prstDash val="sysDot"/>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1405674"/>
                  </a:ext>
                </a:extLst>
              </a:tr>
              <a:tr h="1048275">
                <a:tc>
                  <a:txBody>
                    <a:bodyPr/>
                    <a:lstStyle/>
                    <a:p>
                      <a:pPr marL="171450" marR="0" lvl="0" indent="-171450" algn="l" defTabSz="4952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chemeClr val="accent3"/>
                        </a:solidFill>
                        <a:effectLst/>
                        <a:uLnTx/>
                        <a:uFillTx/>
                        <a:latin typeface="+mn-lt"/>
                        <a:ea typeface="+mn-ea"/>
                        <a:cs typeface="+mn-cs"/>
                      </a:endParaRPr>
                    </a:p>
                  </a:txBody>
                  <a:tcPr>
                    <a:lnT w="28575" cap="flat" cmpd="sng" algn="ctr">
                      <a:solidFill>
                        <a:schemeClr val="accent1"/>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3229906258"/>
                  </a:ext>
                </a:extLst>
              </a:tr>
              <a:tr h="1093694">
                <a:tc>
                  <a:txBody>
                    <a:bodyPr/>
                    <a:lstStyle/>
                    <a:p>
                      <a:pPr marL="171450" marR="0" lvl="0" indent="-171450" algn="l" defTabSz="4952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chemeClr val="accent3"/>
                        </a:solidFill>
                        <a:effectLst/>
                        <a:uLnTx/>
                        <a:uFillTx/>
                        <a:latin typeface="+mn-lt"/>
                        <a:ea typeface="+mn-ea"/>
                        <a:cs typeface="+mn-cs"/>
                      </a:endParaRPr>
                    </a:p>
                  </a:txBody>
                  <a:tcP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5409996"/>
                  </a:ext>
                </a:extLst>
              </a:tr>
              <a:tr h="1021977">
                <a:tc>
                  <a:txBody>
                    <a:bodyPr/>
                    <a:lstStyle/>
                    <a:p>
                      <a:pPr marL="171450" marR="0" lvl="0" indent="-171450" algn="l" defTabSz="4952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chemeClr val="accent3"/>
                        </a:solidFill>
                        <a:effectLst/>
                        <a:uLnTx/>
                        <a:uFillTx/>
                        <a:latin typeface="+mn-lt"/>
                        <a:ea typeface="+mn-ea"/>
                        <a:cs typeface="+mn-cs"/>
                      </a:endParaRPr>
                    </a:p>
                  </a:txBody>
                  <a:tcP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3207823874"/>
                  </a:ext>
                </a:extLst>
              </a:tr>
              <a:tr h="1092514">
                <a:tc>
                  <a:txBody>
                    <a:bodyPr/>
                    <a:lstStyle/>
                    <a:p>
                      <a:pPr marL="171450" marR="0" lvl="0" indent="-171450" algn="l" defTabSz="4952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chemeClr val="accent3"/>
                        </a:solidFill>
                        <a:effectLst/>
                        <a:uLnTx/>
                        <a:uFillTx/>
                        <a:latin typeface="+mn-lt"/>
                        <a:ea typeface="+mn-ea"/>
                        <a:cs typeface="+mn-cs"/>
                      </a:endParaRPr>
                    </a:p>
                  </a:txBody>
                  <a:tcP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1299182474"/>
                  </a:ext>
                </a:extLst>
              </a:tr>
            </a:tbl>
          </a:graphicData>
        </a:graphic>
      </p:graphicFrame>
      <p:sp>
        <p:nvSpPr>
          <p:cNvPr id="2" name="Title 1">
            <a:extLst>
              <a:ext uri="{FF2B5EF4-FFF2-40B4-BE49-F238E27FC236}">
                <a16:creationId xmlns:a16="http://schemas.microsoft.com/office/drawing/2014/main" id="{56EC65B5-CC29-51C6-4A52-4452499AA63A}"/>
              </a:ext>
            </a:extLst>
          </p:cNvPr>
          <p:cNvSpPr>
            <a:spLocks noGrp="1"/>
          </p:cNvSpPr>
          <p:nvPr>
            <p:ph type="title"/>
          </p:nvPr>
        </p:nvSpPr>
        <p:spPr/>
        <p:txBody>
          <a:bodyPr/>
          <a:lstStyle/>
          <a:p>
            <a:r>
              <a:rPr lang="en-GB" dirty="0"/>
              <a:t>…selling more than just a payments acceptance API</a:t>
            </a:r>
          </a:p>
        </p:txBody>
      </p:sp>
      <p:sp>
        <p:nvSpPr>
          <p:cNvPr id="3" name="Slide Number Placeholder 2">
            <a:extLst>
              <a:ext uri="{FF2B5EF4-FFF2-40B4-BE49-F238E27FC236}">
                <a16:creationId xmlns:a16="http://schemas.microsoft.com/office/drawing/2014/main" id="{994A5255-8E82-6D69-21BD-86FF05E40B39}"/>
              </a:ext>
            </a:extLst>
          </p:cNvPr>
          <p:cNvSpPr>
            <a:spLocks noGrp="1"/>
          </p:cNvSpPr>
          <p:nvPr>
            <p:ph type="sldNum" sz="quarter" idx="4"/>
          </p:nvPr>
        </p:nvSpPr>
        <p:spPr/>
        <p:txBody>
          <a:bodyPr/>
          <a:lstStyle/>
          <a:p>
            <a:fld id="{E399013F-DCA0-604C-9329-54DDD43298F2}" type="slidenum">
              <a:rPr lang="en-US" smtClean="0">
                <a:cs typeface="Franklin Gothic Book"/>
              </a:rPr>
              <a:pPr/>
              <a:t>16</a:t>
            </a:fld>
            <a:r>
              <a:rPr lang="en-US"/>
              <a:t>  </a:t>
            </a:r>
          </a:p>
        </p:txBody>
      </p:sp>
      <p:sp>
        <p:nvSpPr>
          <p:cNvPr id="5" name="Text Placeholder 4">
            <a:extLst>
              <a:ext uri="{FF2B5EF4-FFF2-40B4-BE49-F238E27FC236}">
                <a16:creationId xmlns:a16="http://schemas.microsoft.com/office/drawing/2014/main" id="{9FDBFE59-9F9D-2700-0FE5-9D455AF64576}"/>
              </a:ext>
            </a:extLst>
          </p:cNvPr>
          <p:cNvSpPr>
            <a:spLocks noGrp="1"/>
          </p:cNvSpPr>
          <p:nvPr>
            <p:ph type="body" sz="quarter" idx="11"/>
          </p:nvPr>
        </p:nvSpPr>
        <p:spPr/>
        <p:txBody>
          <a:bodyPr/>
          <a:lstStyle/>
          <a:p>
            <a:r>
              <a:rPr lang="en-GB" dirty="0"/>
              <a:t>In response to the growing scope of enterprise merchant requirements, acquirers are increasingly seeking to tie together a wider set of embedded finance services – this will be the future of acceptance</a:t>
            </a:r>
          </a:p>
        </p:txBody>
      </p:sp>
      <p:sp>
        <p:nvSpPr>
          <p:cNvPr id="10" name="TextBox 9">
            <a:extLst>
              <a:ext uri="{FF2B5EF4-FFF2-40B4-BE49-F238E27FC236}">
                <a16:creationId xmlns:a16="http://schemas.microsoft.com/office/drawing/2014/main" id="{F06A45EA-8677-7D97-1C86-7E01F0798A79}"/>
              </a:ext>
            </a:extLst>
          </p:cNvPr>
          <p:cNvSpPr txBox="1"/>
          <p:nvPr/>
        </p:nvSpPr>
        <p:spPr>
          <a:xfrm>
            <a:off x="362508" y="3126265"/>
            <a:ext cx="1681444" cy="941261"/>
          </a:xfrm>
          <a:prstGeom prst="roundRect">
            <a:avLst/>
          </a:prstGeom>
          <a:solidFill>
            <a:schemeClr val="accent5"/>
          </a:solidFill>
          <a:ln w="38100">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228600" indent="-228600" algn="ctr">
              <a:spcBef>
                <a:spcPts val="500"/>
              </a:spcBef>
              <a:spcAft>
                <a:spcPts val="300"/>
              </a:spcAft>
              <a:buSzPct val="100000"/>
              <a:defRPr>
                <a:solidFill>
                  <a:schemeClr val="lt1">
                    <a:lumMod val="100000"/>
                  </a:schemeClr>
                </a:solidFill>
              </a:defRPr>
            </a:lvl1pPr>
            <a:lvl2pPr marL="685800" lvl="1"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defRPr>
                <a:solidFill>
                  <a:schemeClr val="lt1">
                    <a:lumMod val="100000"/>
                  </a:schemeClr>
                </a:solidFill>
              </a:defRPr>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defRPr>
                <a:solidFill>
                  <a:schemeClr val="lt1">
                    <a:lumMod val="100000"/>
                  </a:schemeClr>
                </a:solidFill>
              </a:defRPr>
            </a:lvl5pPr>
            <a:lvl6pPr marL="2514600" lvl="5" indent="-228600" algn="ctr">
              <a:lnSpc>
                <a:spcPct val="90000"/>
              </a:lnSpc>
              <a:spcBef>
                <a:spcPts val="500"/>
              </a:spcBef>
              <a:buSzPct val="100000"/>
              <a:buFont typeface="Arial" panose="020B0604020202020204" pitchFamily="34" charset="0"/>
              <a:buChar char="•"/>
              <a:defRPr>
                <a:solidFill>
                  <a:schemeClr val="lt1">
                    <a:lumMod val="100000"/>
                  </a:schemeClr>
                </a:solidFill>
              </a:defRPr>
            </a:lvl6pPr>
            <a:lvl7pPr marL="2971800" lvl="6" indent="-228600" algn="ctr">
              <a:lnSpc>
                <a:spcPct val="90000"/>
              </a:lnSpc>
              <a:spcBef>
                <a:spcPts val="500"/>
              </a:spcBef>
              <a:buSzPct val="100000"/>
              <a:buFont typeface="Arial" panose="020B0604020202020204" pitchFamily="34" charset="0"/>
              <a:buChar char="•"/>
              <a:defRPr>
                <a:solidFill>
                  <a:schemeClr val="lt1">
                    <a:lumMod val="100000"/>
                  </a:schemeClr>
                </a:solidFill>
              </a:defRPr>
            </a:lvl7pPr>
            <a:lvl8pPr marL="3429000" lvl="7" indent="-228600" algn="ctr">
              <a:lnSpc>
                <a:spcPct val="90000"/>
              </a:lnSpc>
              <a:spcBef>
                <a:spcPts val="500"/>
              </a:spcBef>
              <a:buSzPct val="100000"/>
              <a:buFont typeface="Arial" panose="020B0604020202020204" pitchFamily="34" charset="0"/>
              <a:buChar char="•"/>
              <a:defRPr>
                <a:solidFill>
                  <a:schemeClr val="lt1">
                    <a:lumMod val="100000"/>
                  </a:schemeClr>
                </a:solidFill>
              </a:defRPr>
            </a:lvl8pPr>
            <a:lvl9pPr marL="3886200" lvl="8" indent="-228600" algn="ctr">
              <a:lnSpc>
                <a:spcPct val="90000"/>
              </a:lnSpc>
              <a:spcBef>
                <a:spcPts val="500"/>
              </a:spcBef>
              <a:buSzPct val="100000"/>
              <a:buFont typeface="Arial" panose="020B0604020202020204" pitchFamily="34" charset="0"/>
              <a:buChar char="•"/>
              <a:defRPr>
                <a:solidFill>
                  <a:schemeClr val="lt1">
                    <a:lumMod val="100000"/>
                  </a:schemeClr>
                </a:solidFill>
              </a:defRPr>
            </a:lvl9pPr>
          </a:lstStyle>
          <a:p>
            <a:pPr marL="0" lvl="1" indent="0">
              <a:buNone/>
            </a:pPr>
            <a:r>
              <a:rPr lang="en-GB" dirty="0"/>
              <a:t>Funds Management</a:t>
            </a:r>
          </a:p>
        </p:txBody>
      </p:sp>
      <p:sp>
        <p:nvSpPr>
          <p:cNvPr id="11" name="TextBox 10">
            <a:extLst>
              <a:ext uri="{FF2B5EF4-FFF2-40B4-BE49-F238E27FC236}">
                <a16:creationId xmlns:a16="http://schemas.microsoft.com/office/drawing/2014/main" id="{AE04BFFF-26E1-C548-10D7-046FA912F48F}"/>
              </a:ext>
            </a:extLst>
          </p:cNvPr>
          <p:cNvSpPr txBox="1"/>
          <p:nvPr/>
        </p:nvSpPr>
        <p:spPr>
          <a:xfrm>
            <a:off x="362509" y="2033441"/>
            <a:ext cx="1681444" cy="941261"/>
          </a:xfrm>
          <a:prstGeom prst="roundRect">
            <a:avLst/>
          </a:prstGeom>
          <a:solidFill>
            <a:schemeClr val="accent5"/>
          </a:solidFill>
          <a:ln w="38100">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228600" indent="-228600" algn="ctr">
              <a:spcBef>
                <a:spcPts val="500"/>
              </a:spcBef>
              <a:spcAft>
                <a:spcPts val="300"/>
              </a:spcAft>
              <a:buSzPct val="100000"/>
              <a:defRPr>
                <a:solidFill>
                  <a:schemeClr val="lt1">
                    <a:lumMod val="100000"/>
                  </a:schemeClr>
                </a:solidFill>
              </a:defRPr>
            </a:lvl1pPr>
            <a:lvl2pPr marL="685800" lvl="1"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defRPr>
                <a:solidFill>
                  <a:schemeClr val="lt1">
                    <a:lumMod val="100000"/>
                  </a:schemeClr>
                </a:solidFill>
              </a:defRPr>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defRPr>
                <a:solidFill>
                  <a:schemeClr val="lt1">
                    <a:lumMod val="100000"/>
                  </a:schemeClr>
                </a:solidFill>
              </a:defRPr>
            </a:lvl5pPr>
            <a:lvl6pPr marL="2514600" lvl="5" indent="-228600" algn="ctr">
              <a:lnSpc>
                <a:spcPct val="90000"/>
              </a:lnSpc>
              <a:spcBef>
                <a:spcPts val="500"/>
              </a:spcBef>
              <a:buSzPct val="100000"/>
              <a:buFont typeface="Arial" panose="020B0604020202020204" pitchFamily="34" charset="0"/>
              <a:buChar char="•"/>
              <a:defRPr>
                <a:solidFill>
                  <a:schemeClr val="lt1">
                    <a:lumMod val="100000"/>
                  </a:schemeClr>
                </a:solidFill>
              </a:defRPr>
            </a:lvl6pPr>
            <a:lvl7pPr marL="2971800" lvl="6" indent="-228600" algn="ctr">
              <a:lnSpc>
                <a:spcPct val="90000"/>
              </a:lnSpc>
              <a:spcBef>
                <a:spcPts val="500"/>
              </a:spcBef>
              <a:buSzPct val="100000"/>
              <a:buFont typeface="Arial" panose="020B0604020202020204" pitchFamily="34" charset="0"/>
              <a:buChar char="•"/>
              <a:defRPr>
                <a:solidFill>
                  <a:schemeClr val="lt1">
                    <a:lumMod val="100000"/>
                  </a:schemeClr>
                </a:solidFill>
              </a:defRPr>
            </a:lvl7pPr>
            <a:lvl8pPr marL="3429000" lvl="7" indent="-228600" algn="ctr">
              <a:lnSpc>
                <a:spcPct val="90000"/>
              </a:lnSpc>
              <a:spcBef>
                <a:spcPts val="500"/>
              </a:spcBef>
              <a:buSzPct val="100000"/>
              <a:buFont typeface="Arial" panose="020B0604020202020204" pitchFamily="34" charset="0"/>
              <a:buChar char="•"/>
              <a:defRPr>
                <a:solidFill>
                  <a:schemeClr val="lt1">
                    <a:lumMod val="100000"/>
                  </a:schemeClr>
                </a:solidFill>
              </a:defRPr>
            </a:lvl8pPr>
            <a:lvl9pPr marL="3886200" lvl="8" indent="-228600" algn="ctr">
              <a:lnSpc>
                <a:spcPct val="90000"/>
              </a:lnSpc>
              <a:spcBef>
                <a:spcPts val="500"/>
              </a:spcBef>
              <a:buSzPct val="100000"/>
              <a:buFont typeface="Arial" panose="020B0604020202020204" pitchFamily="34" charset="0"/>
              <a:buChar char="•"/>
              <a:defRPr>
                <a:solidFill>
                  <a:schemeClr val="lt1">
                    <a:lumMod val="100000"/>
                  </a:schemeClr>
                </a:solidFill>
              </a:defRPr>
            </a:lvl9pPr>
          </a:lstStyle>
          <a:p>
            <a:pPr marL="0" lvl="1" indent="0">
              <a:buNone/>
            </a:pPr>
            <a:r>
              <a:rPr lang="en-GB" dirty="0"/>
              <a:t>Money In</a:t>
            </a:r>
          </a:p>
        </p:txBody>
      </p:sp>
      <p:sp>
        <p:nvSpPr>
          <p:cNvPr id="12" name="TextBox 11">
            <a:extLst>
              <a:ext uri="{FF2B5EF4-FFF2-40B4-BE49-F238E27FC236}">
                <a16:creationId xmlns:a16="http://schemas.microsoft.com/office/drawing/2014/main" id="{5B4728DB-5190-39ED-62EA-6A697612F97A}"/>
              </a:ext>
            </a:extLst>
          </p:cNvPr>
          <p:cNvSpPr txBox="1"/>
          <p:nvPr/>
        </p:nvSpPr>
        <p:spPr>
          <a:xfrm>
            <a:off x="362508" y="4219089"/>
            <a:ext cx="1681444" cy="941261"/>
          </a:xfrm>
          <a:prstGeom prst="roundRect">
            <a:avLst/>
          </a:prstGeom>
          <a:solidFill>
            <a:schemeClr val="accent5"/>
          </a:solidFill>
          <a:ln w="38100">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228600" indent="-228600" algn="ctr">
              <a:spcBef>
                <a:spcPts val="500"/>
              </a:spcBef>
              <a:spcAft>
                <a:spcPts val="300"/>
              </a:spcAft>
              <a:buSzPct val="100000"/>
              <a:defRPr>
                <a:solidFill>
                  <a:schemeClr val="lt1">
                    <a:lumMod val="100000"/>
                  </a:schemeClr>
                </a:solidFill>
              </a:defRPr>
            </a:lvl1pPr>
            <a:lvl2pPr marL="685800" lvl="1"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defRPr>
                <a:solidFill>
                  <a:schemeClr val="lt1">
                    <a:lumMod val="100000"/>
                  </a:schemeClr>
                </a:solidFill>
              </a:defRPr>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defRPr>
                <a:solidFill>
                  <a:schemeClr val="lt1">
                    <a:lumMod val="100000"/>
                  </a:schemeClr>
                </a:solidFill>
              </a:defRPr>
            </a:lvl5pPr>
            <a:lvl6pPr marL="2514600" lvl="5" indent="-228600" algn="ctr">
              <a:lnSpc>
                <a:spcPct val="90000"/>
              </a:lnSpc>
              <a:spcBef>
                <a:spcPts val="500"/>
              </a:spcBef>
              <a:buSzPct val="100000"/>
              <a:buFont typeface="Arial" panose="020B0604020202020204" pitchFamily="34" charset="0"/>
              <a:buChar char="•"/>
              <a:defRPr>
                <a:solidFill>
                  <a:schemeClr val="lt1">
                    <a:lumMod val="100000"/>
                  </a:schemeClr>
                </a:solidFill>
              </a:defRPr>
            </a:lvl6pPr>
            <a:lvl7pPr marL="2971800" lvl="6" indent="-228600" algn="ctr">
              <a:lnSpc>
                <a:spcPct val="90000"/>
              </a:lnSpc>
              <a:spcBef>
                <a:spcPts val="500"/>
              </a:spcBef>
              <a:buSzPct val="100000"/>
              <a:buFont typeface="Arial" panose="020B0604020202020204" pitchFamily="34" charset="0"/>
              <a:buChar char="•"/>
              <a:defRPr>
                <a:solidFill>
                  <a:schemeClr val="lt1">
                    <a:lumMod val="100000"/>
                  </a:schemeClr>
                </a:solidFill>
              </a:defRPr>
            </a:lvl7pPr>
            <a:lvl8pPr marL="3429000" lvl="7" indent="-228600" algn="ctr">
              <a:lnSpc>
                <a:spcPct val="90000"/>
              </a:lnSpc>
              <a:spcBef>
                <a:spcPts val="500"/>
              </a:spcBef>
              <a:buSzPct val="100000"/>
              <a:buFont typeface="Arial" panose="020B0604020202020204" pitchFamily="34" charset="0"/>
              <a:buChar char="•"/>
              <a:defRPr>
                <a:solidFill>
                  <a:schemeClr val="lt1">
                    <a:lumMod val="100000"/>
                  </a:schemeClr>
                </a:solidFill>
              </a:defRPr>
            </a:lvl8pPr>
            <a:lvl9pPr marL="3886200" lvl="8" indent="-228600" algn="ctr">
              <a:lnSpc>
                <a:spcPct val="90000"/>
              </a:lnSpc>
              <a:spcBef>
                <a:spcPts val="500"/>
              </a:spcBef>
              <a:buSzPct val="100000"/>
              <a:buFont typeface="Arial" panose="020B0604020202020204" pitchFamily="34" charset="0"/>
              <a:buChar char="•"/>
              <a:defRPr>
                <a:solidFill>
                  <a:schemeClr val="lt1">
                    <a:lumMod val="100000"/>
                  </a:schemeClr>
                </a:solidFill>
              </a:defRPr>
            </a:lvl9pPr>
          </a:lstStyle>
          <a:p>
            <a:pPr marL="0" lvl="1" indent="0">
              <a:buNone/>
            </a:pPr>
            <a:r>
              <a:rPr lang="en-GB" dirty="0"/>
              <a:t>Lending</a:t>
            </a:r>
          </a:p>
        </p:txBody>
      </p:sp>
      <p:sp>
        <p:nvSpPr>
          <p:cNvPr id="13" name="TextBox 12">
            <a:extLst>
              <a:ext uri="{FF2B5EF4-FFF2-40B4-BE49-F238E27FC236}">
                <a16:creationId xmlns:a16="http://schemas.microsoft.com/office/drawing/2014/main" id="{C35DA631-BC69-A417-D6CC-D5078BBC6DFF}"/>
              </a:ext>
            </a:extLst>
          </p:cNvPr>
          <p:cNvSpPr txBox="1"/>
          <p:nvPr/>
        </p:nvSpPr>
        <p:spPr>
          <a:xfrm>
            <a:off x="362508" y="5311913"/>
            <a:ext cx="1681444" cy="941261"/>
          </a:xfrm>
          <a:prstGeom prst="roundRect">
            <a:avLst/>
          </a:prstGeom>
          <a:solidFill>
            <a:schemeClr val="accent5"/>
          </a:solidFill>
          <a:ln w="38100">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228600" indent="-228600" algn="ctr">
              <a:spcBef>
                <a:spcPts val="500"/>
              </a:spcBef>
              <a:spcAft>
                <a:spcPts val="300"/>
              </a:spcAft>
              <a:buSzPct val="100000"/>
              <a:defRPr>
                <a:solidFill>
                  <a:schemeClr val="lt1">
                    <a:lumMod val="100000"/>
                  </a:schemeClr>
                </a:solidFill>
              </a:defRPr>
            </a:lvl1pPr>
            <a:lvl2pPr marL="685800" lvl="1"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defRPr>
                <a:solidFill>
                  <a:schemeClr val="lt1">
                    <a:lumMod val="100000"/>
                  </a:schemeClr>
                </a:solidFill>
              </a:defRPr>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defRPr>
                <a:solidFill>
                  <a:schemeClr val="lt1">
                    <a:lumMod val="100000"/>
                  </a:schemeClr>
                </a:solidFill>
              </a:defRPr>
            </a:lvl5pPr>
            <a:lvl6pPr marL="2514600" lvl="5" indent="-228600" algn="ctr">
              <a:lnSpc>
                <a:spcPct val="90000"/>
              </a:lnSpc>
              <a:spcBef>
                <a:spcPts val="500"/>
              </a:spcBef>
              <a:buSzPct val="100000"/>
              <a:buFont typeface="Arial" panose="020B0604020202020204" pitchFamily="34" charset="0"/>
              <a:buChar char="•"/>
              <a:defRPr>
                <a:solidFill>
                  <a:schemeClr val="lt1">
                    <a:lumMod val="100000"/>
                  </a:schemeClr>
                </a:solidFill>
              </a:defRPr>
            </a:lvl6pPr>
            <a:lvl7pPr marL="2971800" lvl="6" indent="-228600" algn="ctr">
              <a:lnSpc>
                <a:spcPct val="90000"/>
              </a:lnSpc>
              <a:spcBef>
                <a:spcPts val="500"/>
              </a:spcBef>
              <a:buSzPct val="100000"/>
              <a:buFont typeface="Arial" panose="020B0604020202020204" pitchFamily="34" charset="0"/>
              <a:buChar char="•"/>
              <a:defRPr>
                <a:solidFill>
                  <a:schemeClr val="lt1">
                    <a:lumMod val="100000"/>
                  </a:schemeClr>
                </a:solidFill>
              </a:defRPr>
            </a:lvl7pPr>
            <a:lvl8pPr marL="3429000" lvl="7" indent="-228600" algn="ctr">
              <a:lnSpc>
                <a:spcPct val="90000"/>
              </a:lnSpc>
              <a:spcBef>
                <a:spcPts val="500"/>
              </a:spcBef>
              <a:buSzPct val="100000"/>
              <a:buFont typeface="Arial" panose="020B0604020202020204" pitchFamily="34" charset="0"/>
              <a:buChar char="•"/>
              <a:defRPr>
                <a:solidFill>
                  <a:schemeClr val="lt1">
                    <a:lumMod val="100000"/>
                  </a:schemeClr>
                </a:solidFill>
              </a:defRPr>
            </a:lvl8pPr>
            <a:lvl9pPr marL="3886200" lvl="8" indent="-228600" algn="ctr">
              <a:lnSpc>
                <a:spcPct val="90000"/>
              </a:lnSpc>
              <a:spcBef>
                <a:spcPts val="500"/>
              </a:spcBef>
              <a:buSzPct val="100000"/>
              <a:buFont typeface="Arial" panose="020B0604020202020204" pitchFamily="34" charset="0"/>
              <a:buChar char="•"/>
              <a:defRPr>
                <a:solidFill>
                  <a:schemeClr val="lt1">
                    <a:lumMod val="100000"/>
                  </a:schemeClr>
                </a:solidFill>
              </a:defRPr>
            </a:lvl9pPr>
          </a:lstStyle>
          <a:p>
            <a:pPr marL="0" lvl="1" indent="0">
              <a:buNone/>
            </a:pPr>
            <a:r>
              <a:rPr lang="en-GB" dirty="0"/>
              <a:t>Money Out</a:t>
            </a:r>
          </a:p>
        </p:txBody>
      </p:sp>
      <p:sp>
        <p:nvSpPr>
          <p:cNvPr id="17" name="TextBox 16">
            <a:extLst>
              <a:ext uri="{FF2B5EF4-FFF2-40B4-BE49-F238E27FC236}">
                <a16:creationId xmlns:a16="http://schemas.microsoft.com/office/drawing/2014/main" id="{22D344E8-AB61-538B-D62B-2F0EC298228D}"/>
              </a:ext>
            </a:extLst>
          </p:cNvPr>
          <p:cNvSpPr txBox="1"/>
          <p:nvPr/>
        </p:nvSpPr>
        <p:spPr>
          <a:xfrm>
            <a:off x="3635316" y="3126265"/>
            <a:ext cx="6001540" cy="941261"/>
          </a:xfrm>
          <a:prstGeom prst="roundRect">
            <a:avLst/>
          </a:prstGeom>
          <a:solidFill>
            <a:schemeClr val="accent1">
              <a:alpha val="43000"/>
            </a:schemeClr>
          </a:solidFill>
          <a:ln w="38100">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228600" indent="-228600" algn="ctr">
              <a:spcBef>
                <a:spcPts val="500"/>
              </a:spcBef>
              <a:spcAft>
                <a:spcPts val="300"/>
              </a:spcAft>
              <a:buSzPct val="100000"/>
              <a:defRPr>
                <a:solidFill>
                  <a:schemeClr val="lt1">
                    <a:lumMod val="100000"/>
                  </a:schemeClr>
                </a:solidFill>
              </a:defRPr>
            </a:lvl1pPr>
            <a:lvl2pPr marL="182563" marR="0" lvl="1" indent="-182563" fontAlgn="auto">
              <a:lnSpc>
                <a:spcPct val="100000"/>
              </a:lnSpc>
              <a:spcBef>
                <a:spcPts val="0"/>
              </a:spcBef>
              <a:spcAft>
                <a:spcPts val="0"/>
              </a:spcAft>
              <a:buClr>
                <a:schemeClr val="bg1"/>
              </a:buClr>
              <a:buSzPct val="100000"/>
              <a:buFont typeface="Arial" panose="020B0604020202020204" pitchFamily="34" charset="0"/>
              <a:buChar char="•"/>
              <a:tabLst/>
              <a:defRPr kumimoji="0" sz="1200" b="0" i="0" u="none" strike="noStrike" cap="none" spc="0" normalizeH="0" baseline="0">
                <a:ln>
                  <a:noFill/>
                </a:ln>
                <a:solidFill>
                  <a:schemeClr val="bg1"/>
                </a:solidFill>
                <a:effectLst/>
                <a:uLnTx/>
                <a:uFillTx/>
              </a:defRPr>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defRPr>
                <a:solidFill>
                  <a:schemeClr val="lt1">
                    <a:lumMod val="100000"/>
                  </a:schemeClr>
                </a:solidFill>
              </a:defRPr>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defRPr>
                <a:solidFill>
                  <a:schemeClr val="lt1">
                    <a:lumMod val="100000"/>
                  </a:schemeClr>
                </a:solidFill>
              </a:defRPr>
            </a:lvl5pPr>
            <a:lvl6pPr marL="2514600" lvl="5" indent="-228600" algn="ctr">
              <a:lnSpc>
                <a:spcPct val="90000"/>
              </a:lnSpc>
              <a:spcBef>
                <a:spcPts val="500"/>
              </a:spcBef>
              <a:buSzPct val="100000"/>
              <a:buFont typeface="Arial" panose="020B0604020202020204" pitchFamily="34" charset="0"/>
              <a:buChar char="•"/>
              <a:defRPr>
                <a:solidFill>
                  <a:schemeClr val="lt1">
                    <a:lumMod val="100000"/>
                  </a:schemeClr>
                </a:solidFill>
              </a:defRPr>
            </a:lvl6pPr>
            <a:lvl7pPr marL="2971800" lvl="6" indent="-228600" algn="ctr">
              <a:lnSpc>
                <a:spcPct val="90000"/>
              </a:lnSpc>
              <a:spcBef>
                <a:spcPts val="500"/>
              </a:spcBef>
              <a:buSzPct val="100000"/>
              <a:buFont typeface="Arial" panose="020B0604020202020204" pitchFamily="34" charset="0"/>
              <a:buChar char="•"/>
              <a:defRPr>
                <a:solidFill>
                  <a:schemeClr val="lt1">
                    <a:lumMod val="100000"/>
                  </a:schemeClr>
                </a:solidFill>
              </a:defRPr>
            </a:lvl7pPr>
            <a:lvl8pPr marL="3429000" lvl="7" indent="-228600" algn="ctr">
              <a:lnSpc>
                <a:spcPct val="90000"/>
              </a:lnSpc>
              <a:spcBef>
                <a:spcPts val="500"/>
              </a:spcBef>
              <a:buSzPct val="100000"/>
              <a:buFont typeface="Arial" panose="020B0604020202020204" pitchFamily="34" charset="0"/>
              <a:buChar char="•"/>
              <a:defRPr>
                <a:solidFill>
                  <a:schemeClr val="lt1">
                    <a:lumMod val="100000"/>
                  </a:schemeClr>
                </a:solidFill>
              </a:defRPr>
            </a:lvl8pPr>
            <a:lvl9pPr marL="3886200" lvl="8" indent="-228600" algn="ctr">
              <a:lnSpc>
                <a:spcPct val="90000"/>
              </a:lnSpc>
              <a:spcBef>
                <a:spcPts val="500"/>
              </a:spcBef>
              <a:buSzPct val="100000"/>
              <a:buFont typeface="Arial" panose="020B0604020202020204" pitchFamily="34" charset="0"/>
              <a:buChar char="•"/>
              <a:defRPr>
                <a:solidFill>
                  <a:schemeClr val="lt1">
                    <a:lumMod val="100000"/>
                  </a:schemeClr>
                </a:solidFill>
              </a:defRPr>
            </a:lvl9pPr>
          </a:lstStyle>
          <a:p>
            <a:pPr lvl="1">
              <a:buClr>
                <a:schemeClr val="accent2"/>
              </a:buClr>
              <a:defRPr/>
            </a:pPr>
            <a:r>
              <a:rPr lang="en-GB" sz="1400" dirty="0">
                <a:solidFill>
                  <a:schemeClr val="accent2"/>
                </a:solidFill>
              </a:rPr>
              <a:t>Automated/instant supplier or customer (AR/AP) a/c creation within tool</a:t>
            </a:r>
          </a:p>
          <a:p>
            <a:pPr lvl="1">
              <a:buClr>
                <a:schemeClr val="accent2"/>
              </a:buClr>
              <a:defRPr/>
            </a:pPr>
            <a:r>
              <a:rPr lang="en-GB" sz="1400" dirty="0">
                <a:solidFill>
                  <a:schemeClr val="accent2"/>
                </a:solidFill>
              </a:rPr>
              <a:t>Automated recon. of all in/outbound </a:t>
            </a:r>
            <a:r>
              <a:rPr lang="en-GB" sz="1400" dirty="0" err="1">
                <a:solidFill>
                  <a:schemeClr val="accent2"/>
                </a:solidFill>
              </a:rPr>
              <a:t>txns</a:t>
            </a:r>
            <a:endParaRPr lang="en-GB" sz="1400" dirty="0">
              <a:solidFill>
                <a:schemeClr val="accent2"/>
              </a:solidFill>
            </a:endParaRPr>
          </a:p>
          <a:p>
            <a:pPr lvl="1">
              <a:buClr>
                <a:schemeClr val="accent2"/>
              </a:buClr>
              <a:defRPr/>
            </a:pPr>
            <a:r>
              <a:rPr lang="en-GB" sz="1400" dirty="0">
                <a:solidFill>
                  <a:schemeClr val="accent2"/>
                </a:solidFill>
              </a:rPr>
              <a:t>Unique IBANs for invoice generation</a:t>
            </a:r>
          </a:p>
        </p:txBody>
      </p:sp>
      <p:sp>
        <p:nvSpPr>
          <p:cNvPr id="18" name="TextBox 17">
            <a:extLst>
              <a:ext uri="{FF2B5EF4-FFF2-40B4-BE49-F238E27FC236}">
                <a16:creationId xmlns:a16="http://schemas.microsoft.com/office/drawing/2014/main" id="{545984A8-AAF1-C319-A78E-74577F71CB4F}"/>
              </a:ext>
            </a:extLst>
          </p:cNvPr>
          <p:cNvSpPr txBox="1"/>
          <p:nvPr/>
        </p:nvSpPr>
        <p:spPr>
          <a:xfrm>
            <a:off x="3635316" y="2033441"/>
            <a:ext cx="6001537" cy="941261"/>
          </a:xfrm>
          <a:prstGeom prst="roundRect">
            <a:avLst/>
          </a:prstGeom>
          <a:solidFill>
            <a:schemeClr val="accent1">
              <a:alpha val="43000"/>
            </a:schemeClr>
          </a:solidFill>
          <a:ln w="38100">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228600" indent="-228600" algn="ctr">
              <a:spcBef>
                <a:spcPts val="500"/>
              </a:spcBef>
              <a:spcAft>
                <a:spcPts val="300"/>
              </a:spcAft>
              <a:buSzPct val="100000"/>
              <a:defRPr>
                <a:solidFill>
                  <a:schemeClr val="lt1">
                    <a:lumMod val="100000"/>
                  </a:schemeClr>
                </a:solidFill>
              </a:defRPr>
            </a:lvl1pPr>
            <a:lvl2pPr marL="685800" lvl="1"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defRPr>
                <a:solidFill>
                  <a:schemeClr val="lt1">
                    <a:lumMod val="100000"/>
                  </a:schemeClr>
                </a:solidFill>
              </a:defRPr>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defRPr>
                <a:solidFill>
                  <a:schemeClr val="lt1">
                    <a:lumMod val="100000"/>
                  </a:schemeClr>
                </a:solidFill>
              </a:defRPr>
            </a:lvl5pPr>
            <a:lvl6pPr marL="2514600" lvl="5" indent="-228600" algn="ctr">
              <a:lnSpc>
                <a:spcPct val="90000"/>
              </a:lnSpc>
              <a:spcBef>
                <a:spcPts val="500"/>
              </a:spcBef>
              <a:buSzPct val="100000"/>
              <a:buFont typeface="Arial" panose="020B0604020202020204" pitchFamily="34" charset="0"/>
              <a:buChar char="•"/>
              <a:defRPr>
                <a:solidFill>
                  <a:schemeClr val="lt1">
                    <a:lumMod val="100000"/>
                  </a:schemeClr>
                </a:solidFill>
              </a:defRPr>
            </a:lvl6pPr>
            <a:lvl7pPr marL="2971800" lvl="6" indent="-228600" algn="ctr">
              <a:lnSpc>
                <a:spcPct val="90000"/>
              </a:lnSpc>
              <a:spcBef>
                <a:spcPts val="500"/>
              </a:spcBef>
              <a:buSzPct val="100000"/>
              <a:buFont typeface="Arial" panose="020B0604020202020204" pitchFamily="34" charset="0"/>
              <a:buChar char="•"/>
              <a:defRPr>
                <a:solidFill>
                  <a:schemeClr val="lt1">
                    <a:lumMod val="100000"/>
                  </a:schemeClr>
                </a:solidFill>
              </a:defRPr>
            </a:lvl7pPr>
            <a:lvl8pPr marL="3429000" lvl="7" indent="-228600" algn="ctr">
              <a:lnSpc>
                <a:spcPct val="90000"/>
              </a:lnSpc>
              <a:spcBef>
                <a:spcPts val="500"/>
              </a:spcBef>
              <a:buSzPct val="100000"/>
              <a:buFont typeface="Arial" panose="020B0604020202020204" pitchFamily="34" charset="0"/>
              <a:buChar char="•"/>
              <a:defRPr>
                <a:solidFill>
                  <a:schemeClr val="lt1">
                    <a:lumMod val="100000"/>
                  </a:schemeClr>
                </a:solidFill>
              </a:defRPr>
            </a:lvl8pPr>
            <a:lvl9pPr marL="3886200" lvl="8" indent="-228600" algn="ctr">
              <a:lnSpc>
                <a:spcPct val="90000"/>
              </a:lnSpc>
              <a:spcBef>
                <a:spcPts val="500"/>
              </a:spcBef>
              <a:buSzPct val="100000"/>
              <a:buFont typeface="Arial" panose="020B0604020202020204" pitchFamily="34" charset="0"/>
              <a:buChar char="•"/>
              <a:defRPr>
                <a:solidFill>
                  <a:schemeClr val="lt1">
                    <a:lumMod val="100000"/>
                  </a:schemeClr>
                </a:solidFill>
              </a:defRPr>
            </a:lvl9pPr>
          </a:lstStyle>
          <a:p>
            <a:pPr marL="182563" marR="0" lvl="1" indent="-182563" algn="l" fontAlgn="auto">
              <a:lnSpc>
                <a:spcPct val="100000"/>
              </a:lnSpc>
              <a:spcBef>
                <a:spcPts val="0"/>
              </a:spcBef>
              <a:spcAft>
                <a:spcPts val="0"/>
              </a:spcAft>
              <a:buClr>
                <a:schemeClr val="accent2"/>
              </a:buClr>
              <a:tabLst/>
              <a:defRPr/>
            </a:pPr>
            <a:r>
              <a:rPr kumimoji="0" lang="en-GB" sz="1400" b="0" i="0" u="none" strike="noStrike" kern="1200" cap="none" spc="0" normalizeH="0" baseline="0" noProof="0" dirty="0">
                <a:ln>
                  <a:noFill/>
                </a:ln>
                <a:solidFill>
                  <a:schemeClr val="accent2"/>
                </a:solidFill>
                <a:effectLst/>
                <a:uLnTx/>
                <a:uFillTx/>
                <a:latin typeface="+mn-lt"/>
                <a:ea typeface="+mn-ea"/>
                <a:cs typeface="+mn-cs"/>
              </a:rPr>
              <a:t>Accept B2B &amp; B2C payments in-store and online for </a:t>
            </a:r>
            <a:r>
              <a:rPr lang="en-GB" sz="1400" dirty="0">
                <a:solidFill>
                  <a:schemeClr val="accent2"/>
                </a:solidFill>
              </a:rPr>
              <a:t>immediate and invoice payments</a:t>
            </a:r>
          </a:p>
          <a:p>
            <a:pPr marL="182563" marR="0" lvl="1" indent="-182563" algn="l" fontAlgn="auto">
              <a:lnSpc>
                <a:spcPct val="100000"/>
              </a:lnSpc>
              <a:spcBef>
                <a:spcPts val="0"/>
              </a:spcBef>
              <a:spcAft>
                <a:spcPts val="0"/>
              </a:spcAft>
              <a:buClr>
                <a:schemeClr val="accent2"/>
              </a:buClr>
              <a:tabLst/>
              <a:defRPr/>
            </a:pPr>
            <a:r>
              <a:rPr lang="en-GB" sz="1400" dirty="0">
                <a:solidFill>
                  <a:schemeClr val="accent2"/>
                </a:solidFill>
              </a:rPr>
              <a:t>Support for all relevant payment types: cards, BNPL, DDs, FPS, etc.</a:t>
            </a:r>
          </a:p>
        </p:txBody>
      </p:sp>
      <p:sp>
        <p:nvSpPr>
          <p:cNvPr id="19" name="TextBox 18">
            <a:extLst>
              <a:ext uri="{FF2B5EF4-FFF2-40B4-BE49-F238E27FC236}">
                <a16:creationId xmlns:a16="http://schemas.microsoft.com/office/drawing/2014/main" id="{62EBA1CE-B33A-9101-773B-96E92F8A17F5}"/>
              </a:ext>
            </a:extLst>
          </p:cNvPr>
          <p:cNvSpPr txBox="1"/>
          <p:nvPr/>
        </p:nvSpPr>
        <p:spPr>
          <a:xfrm>
            <a:off x="3635316" y="4219089"/>
            <a:ext cx="6001540" cy="941261"/>
          </a:xfrm>
          <a:prstGeom prst="roundRect">
            <a:avLst/>
          </a:prstGeom>
          <a:solidFill>
            <a:schemeClr val="accent1">
              <a:alpha val="43000"/>
            </a:schemeClr>
          </a:solidFill>
          <a:ln w="38100">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228600" indent="-228600" algn="ctr">
              <a:spcBef>
                <a:spcPts val="500"/>
              </a:spcBef>
              <a:spcAft>
                <a:spcPts val="300"/>
              </a:spcAft>
              <a:buSzPct val="100000"/>
              <a:defRPr>
                <a:solidFill>
                  <a:schemeClr val="lt1">
                    <a:lumMod val="100000"/>
                  </a:schemeClr>
                </a:solidFill>
              </a:defRPr>
            </a:lvl1pPr>
            <a:lvl2pPr marL="685800" lvl="1"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defRPr>
                <a:solidFill>
                  <a:schemeClr val="lt1">
                    <a:lumMod val="100000"/>
                  </a:schemeClr>
                </a:solidFill>
              </a:defRPr>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defRPr>
                <a:solidFill>
                  <a:schemeClr val="lt1">
                    <a:lumMod val="100000"/>
                  </a:schemeClr>
                </a:solidFill>
              </a:defRPr>
            </a:lvl5pPr>
            <a:lvl6pPr marL="2514600" lvl="5" indent="-228600" algn="ctr">
              <a:lnSpc>
                <a:spcPct val="90000"/>
              </a:lnSpc>
              <a:spcBef>
                <a:spcPts val="500"/>
              </a:spcBef>
              <a:buSzPct val="100000"/>
              <a:buFont typeface="Arial" panose="020B0604020202020204" pitchFamily="34" charset="0"/>
              <a:buChar char="•"/>
              <a:defRPr>
                <a:solidFill>
                  <a:schemeClr val="lt1">
                    <a:lumMod val="100000"/>
                  </a:schemeClr>
                </a:solidFill>
              </a:defRPr>
            </a:lvl6pPr>
            <a:lvl7pPr marL="2971800" lvl="6" indent="-228600" algn="ctr">
              <a:lnSpc>
                <a:spcPct val="90000"/>
              </a:lnSpc>
              <a:spcBef>
                <a:spcPts val="500"/>
              </a:spcBef>
              <a:buSzPct val="100000"/>
              <a:buFont typeface="Arial" panose="020B0604020202020204" pitchFamily="34" charset="0"/>
              <a:buChar char="•"/>
              <a:defRPr>
                <a:solidFill>
                  <a:schemeClr val="lt1">
                    <a:lumMod val="100000"/>
                  </a:schemeClr>
                </a:solidFill>
              </a:defRPr>
            </a:lvl7pPr>
            <a:lvl8pPr marL="3429000" lvl="7" indent="-228600" algn="ctr">
              <a:lnSpc>
                <a:spcPct val="90000"/>
              </a:lnSpc>
              <a:spcBef>
                <a:spcPts val="500"/>
              </a:spcBef>
              <a:buSzPct val="100000"/>
              <a:buFont typeface="Arial" panose="020B0604020202020204" pitchFamily="34" charset="0"/>
              <a:buChar char="•"/>
              <a:defRPr>
                <a:solidFill>
                  <a:schemeClr val="lt1">
                    <a:lumMod val="100000"/>
                  </a:schemeClr>
                </a:solidFill>
              </a:defRPr>
            </a:lvl8pPr>
            <a:lvl9pPr marL="3886200" lvl="8" indent="-228600" algn="ctr">
              <a:lnSpc>
                <a:spcPct val="90000"/>
              </a:lnSpc>
              <a:spcBef>
                <a:spcPts val="500"/>
              </a:spcBef>
              <a:buSzPct val="100000"/>
              <a:buFont typeface="Arial" panose="020B0604020202020204" pitchFamily="34" charset="0"/>
              <a:buChar char="•"/>
              <a:defRPr>
                <a:solidFill>
                  <a:schemeClr val="lt1">
                    <a:lumMod val="100000"/>
                  </a:schemeClr>
                </a:solidFill>
              </a:defRPr>
            </a:lvl9pPr>
          </a:lstStyle>
          <a:p>
            <a:pPr marL="182563" lvl="1" indent="-182563" algn="l">
              <a:spcBef>
                <a:spcPts val="0"/>
              </a:spcBef>
              <a:spcAft>
                <a:spcPts val="0"/>
              </a:spcAft>
              <a:buClr>
                <a:schemeClr val="accent2"/>
              </a:buClr>
              <a:defRPr/>
            </a:pPr>
            <a:r>
              <a:rPr lang="en-GB" sz="1400" dirty="0">
                <a:solidFill>
                  <a:schemeClr val="accent2"/>
                </a:solidFill>
              </a:rPr>
              <a:t>Lending to merchants and consumers</a:t>
            </a:r>
          </a:p>
          <a:p>
            <a:pPr marL="182563" lvl="1" indent="-182563" algn="l">
              <a:spcBef>
                <a:spcPts val="0"/>
              </a:spcBef>
              <a:spcAft>
                <a:spcPts val="0"/>
              </a:spcAft>
              <a:buClr>
                <a:schemeClr val="accent2"/>
              </a:buClr>
              <a:defRPr/>
            </a:pPr>
            <a:r>
              <a:rPr lang="en-GB" sz="1400" dirty="0">
                <a:solidFill>
                  <a:schemeClr val="accent2"/>
                </a:solidFill>
              </a:rPr>
              <a:t>Faster lending decisioning</a:t>
            </a:r>
          </a:p>
          <a:p>
            <a:pPr marL="182563" lvl="1" indent="-182563" algn="l">
              <a:spcBef>
                <a:spcPts val="0"/>
              </a:spcBef>
              <a:spcAft>
                <a:spcPts val="0"/>
              </a:spcAft>
              <a:buClr>
                <a:schemeClr val="accent2"/>
              </a:buClr>
              <a:defRPr/>
            </a:pPr>
            <a:r>
              <a:rPr lang="en-GB" sz="1400" dirty="0">
                <a:solidFill>
                  <a:schemeClr val="accent2"/>
                </a:solidFill>
              </a:rPr>
              <a:t>Controlled collection of funds based on share of pay-in </a:t>
            </a:r>
          </a:p>
        </p:txBody>
      </p:sp>
      <p:sp>
        <p:nvSpPr>
          <p:cNvPr id="20" name="TextBox 19">
            <a:extLst>
              <a:ext uri="{FF2B5EF4-FFF2-40B4-BE49-F238E27FC236}">
                <a16:creationId xmlns:a16="http://schemas.microsoft.com/office/drawing/2014/main" id="{698BE935-130A-0CAC-6D70-1FF377BA8BA5}"/>
              </a:ext>
            </a:extLst>
          </p:cNvPr>
          <p:cNvSpPr txBox="1"/>
          <p:nvPr/>
        </p:nvSpPr>
        <p:spPr>
          <a:xfrm>
            <a:off x="3635316" y="5311913"/>
            <a:ext cx="6001540" cy="941261"/>
          </a:xfrm>
          <a:prstGeom prst="roundRect">
            <a:avLst/>
          </a:prstGeom>
          <a:solidFill>
            <a:schemeClr val="accent1">
              <a:alpha val="43000"/>
            </a:schemeClr>
          </a:solidFill>
          <a:ln w="38100">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228600" indent="-228600" algn="ctr">
              <a:spcBef>
                <a:spcPts val="500"/>
              </a:spcBef>
              <a:spcAft>
                <a:spcPts val="300"/>
              </a:spcAft>
              <a:buSzPct val="100000"/>
              <a:defRPr>
                <a:solidFill>
                  <a:schemeClr val="lt1">
                    <a:lumMod val="100000"/>
                  </a:schemeClr>
                </a:solidFill>
              </a:defRPr>
            </a:lvl1pPr>
            <a:lvl2pPr marL="685800" lvl="1"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defRPr>
                <a:solidFill>
                  <a:schemeClr val="lt1">
                    <a:lumMod val="100000"/>
                  </a:schemeClr>
                </a:solidFill>
              </a:defRPr>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defRPr>
                <a:solidFill>
                  <a:schemeClr val="lt1">
                    <a:lumMod val="100000"/>
                  </a:schemeClr>
                </a:solidFill>
              </a:defRPr>
            </a:lvl5pPr>
            <a:lvl6pPr marL="2514600" lvl="5" indent="-228600" algn="ctr">
              <a:lnSpc>
                <a:spcPct val="90000"/>
              </a:lnSpc>
              <a:spcBef>
                <a:spcPts val="500"/>
              </a:spcBef>
              <a:buSzPct val="100000"/>
              <a:buFont typeface="Arial" panose="020B0604020202020204" pitchFamily="34" charset="0"/>
              <a:buChar char="•"/>
              <a:defRPr>
                <a:solidFill>
                  <a:schemeClr val="lt1">
                    <a:lumMod val="100000"/>
                  </a:schemeClr>
                </a:solidFill>
              </a:defRPr>
            </a:lvl6pPr>
            <a:lvl7pPr marL="2971800" lvl="6" indent="-228600" algn="ctr">
              <a:lnSpc>
                <a:spcPct val="90000"/>
              </a:lnSpc>
              <a:spcBef>
                <a:spcPts val="500"/>
              </a:spcBef>
              <a:buSzPct val="100000"/>
              <a:buFont typeface="Arial" panose="020B0604020202020204" pitchFamily="34" charset="0"/>
              <a:buChar char="•"/>
              <a:defRPr>
                <a:solidFill>
                  <a:schemeClr val="lt1">
                    <a:lumMod val="100000"/>
                  </a:schemeClr>
                </a:solidFill>
              </a:defRPr>
            </a:lvl7pPr>
            <a:lvl8pPr marL="3429000" lvl="7" indent="-228600" algn="ctr">
              <a:lnSpc>
                <a:spcPct val="90000"/>
              </a:lnSpc>
              <a:spcBef>
                <a:spcPts val="500"/>
              </a:spcBef>
              <a:buSzPct val="100000"/>
              <a:buFont typeface="Arial" panose="020B0604020202020204" pitchFamily="34" charset="0"/>
              <a:buChar char="•"/>
              <a:defRPr>
                <a:solidFill>
                  <a:schemeClr val="lt1">
                    <a:lumMod val="100000"/>
                  </a:schemeClr>
                </a:solidFill>
              </a:defRPr>
            </a:lvl8pPr>
            <a:lvl9pPr marL="3886200" lvl="8" indent="-228600" algn="ctr">
              <a:lnSpc>
                <a:spcPct val="90000"/>
              </a:lnSpc>
              <a:spcBef>
                <a:spcPts val="500"/>
              </a:spcBef>
              <a:buSzPct val="100000"/>
              <a:buFont typeface="Arial" panose="020B0604020202020204" pitchFamily="34" charset="0"/>
              <a:buChar char="•"/>
              <a:defRPr>
                <a:solidFill>
                  <a:schemeClr val="lt1">
                    <a:lumMod val="100000"/>
                  </a:schemeClr>
                </a:solidFill>
              </a:defRPr>
            </a:lvl9pPr>
          </a:lstStyle>
          <a:p>
            <a:pPr marL="182563" marR="0" lvl="1" indent="-182563" algn="l" fontAlgn="auto">
              <a:lnSpc>
                <a:spcPct val="100000"/>
              </a:lnSpc>
              <a:spcBef>
                <a:spcPts val="0"/>
              </a:spcBef>
              <a:spcAft>
                <a:spcPts val="0"/>
              </a:spcAft>
              <a:buClr>
                <a:schemeClr val="accent2"/>
              </a:buClr>
              <a:tabLst/>
              <a:defRPr/>
            </a:pPr>
            <a:r>
              <a:rPr lang="en-GB" sz="1400" dirty="0">
                <a:solidFill>
                  <a:schemeClr val="accent2"/>
                </a:solidFill>
              </a:rPr>
              <a:t>Enhanced control through purchasing cards</a:t>
            </a:r>
          </a:p>
          <a:p>
            <a:pPr marL="182563" marR="0" lvl="1" indent="-182563" algn="l" fontAlgn="auto">
              <a:lnSpc>
                <a:spcPct val="100000"/>
              </a:lnSpc>
              <a:spcBef>
                <a:spcPts val="0"/>
              </a:spcBef>
              <a:spcAft>
                <a:spcPts val="0"/>
              </a:spcAft>
              <a:buClr>
                <a:schemeClr val="accent2"/>
              </a:buClr>
              <a:tabLst/>
              <a:defRPr/>
            </a:pPr>
            <a:r>
              <a:rPr lang="en-GB" sz="1400" dirty="0">
                <a:solidFill>
                  <a:schemeClr val="accent2"/>
                </a:solidFill>
              </a:rPr>
              <a:t>Expense mgt through employee cards</a:t>
            </a:r>
          </a:p>
          <a:p>
            <a:pPr marL="182563" marR="0" lvl="1" indent="-182563" algn="l" fontAlgn="auto">
              <a:lnSpc>
                <a:spcPct val="100000"/>
              </a:lnSpc>
              <a:spcBef>
                <a:spcPts val="0"/>
              </a:spcBef>
              <a:spcAft>
                <a:spcPts val="0"/>
              </a:spcAft>
              <a:buClr>
                <a:schemeClr val="accent2"/>
              </a:buClr>
              <a:tabLst/>
              <a:defRPr/>
            </a:pPr>
            <a:r>
              <a:rPr lang="en-GB" sz="1400" dirty="0">
                <a:solidFill>
                  <a:schemeClr val="accent2"/>
                </a:solidFill>
              </a:rPr>
              <a:t>Seamless international funds movement</a:t>
            </a:r>
          </a:p>
        </p:txBody>
      </p:sp>
      <p:sp>
        <p:nvSpPr>
          <p:cNvPr id="24" name="TextBox 23">
            <a:extLst>
              <a:ext uri="{FF2B5EF4-FFF2-40B4-BE49-F238E27FC236}">
                <a16:creationId xmlns:a16="http://schemas.microsoft.com/office/drawing/2014/main" id="{86ACBBBB-4800-6D85-519E-5D345154CECF}"/>
              </a:ext>
            </a:extLst>
          </p:cNvPr>
          <p:cNvSpPr txBox="1"/>
          <p:nvPr/>
        </p:nvSpPr>
        <p:spPr>
          <a:xfrm>
            <a:off x="5559339" y="1697650"/>
            <a:ext cx="2592758" cy="307777"/>
          </a:xfrm>
          <a:prstGeom prst="rect">
            <a:avLst/>
          </a:prstGeom>
          <a:noFill/>
          <a:ln>
            <a:noFill/>
          </a:ln>
          <a:effectLst/>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ctr" defTabSz="4952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FFC000"/>
                </a:solidFill>
                <a:effectLst/>
                <a:uLnTx/>
                <a:uFillTx/>
                <a:latin typeface="Franklin Gothic Book"/>
                <a:ea typeface="+mn-ea"/>
                <a:cs typeface="+mn-cs"/>
              </a:rPr>
              <a:t>Proposition/Use Case Support</a:t>
            </a:r>
          </a:p>
        </p:txBody>
      </p:sp>
      <p:graphicFrame>
        <p:nvGraphicFramePr>
          <p:cNvPr id="25" name="Table 24">
            <a:extLst>
              <a:ext uri="{FF2B5EF4-FFF2-40B4-BE49-F238E27FC236}">
                <a16:creationId xmlns:a16="http://schemas.microsoft.com/office/drawing/2014/main" id="{48940E54-01F2-A592-B9FD-AE2AACCCB59E}"/>
              </a:ext>
            </a:extLst>
          </p:cNvPr>
          <p:cNvGraphicFramePr>
            <a:graphicFrameLocks noGrp="1"/>
          </p:cNvGraphicFramePr>
          <p:nvPr>
            <p:extLst>
              <p:ext uri="{D42A27DB-BD31-4B8C-83A1-F6EECF244321}">
                <p14:modId xmlns:p14="http://schemas.microsoft.com/office/powerpoint/2010/main" val="3024333236"/>
              </p:ext>
            </p:extLst>
          </p:nvPr>
        </p:nvGraphicFramePr>
        <p:xfrm>
          <a:off x="9821968" y="1738316"/>
          <a:ext cx="1889142" cy="4571657"/>
        </p:xfrm>
        <a:graphic>
          <a:graphicData uri="http://schemas.openxmlformats.org/drawingml/2006/table">
            <a:tbl>
              <a:tblPr firstRow="1" bandRow="1">
                <a:tableStyleId>{2D5ABB26-0587-4C30-8999-92F81FD0307C}</a:tableStyleId>
              </a:tblPr>
              <a:tblGrid>
                <a:gridCol w="1889142">
                  <a:extLst>
                    <a:ext uri="{9D8B030D-6E8A-4147-A177-3AD203B41FA5}">
                      <a16:colId xmlns:a16="http://schemas.microsoft.com/office/drawing/2014/main" val="3080723273"/>
                    </a:ext>
                  </a:extLst>
                </a:gridCol>
              </a:tblGrid>
              <a:tr h="315197">
                <a:tc>
                  <a:txBody>
                    <a:bodyPr/>
                    <a:lstStyle/>
                    <a:p>
                      <a:pPr marL="0" marR="0" lvl="0" indent="0" algn="ctr" defTabSz="4952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chemeClr val="accent1"/>
                          </a:solidFill>
                          <a:effectLst/>
                          <a:uLnTx/>
                          <a:uFillTx/>
                          <a:latin typeface="+mn-lt"/>
                          <a:ea typeface="+mn-ea"/>
                          <a:cs typeface="+mn-cs"/>
                        </a:rPr>
                        <a:t>Example Suppliers</a:t>
                      </a:r>
                    </a:p>
                  </a:txBody>
                  <a:tcPr>
                    <a:lnL>
                      <a:noFill/>
                    </a:lnL>
                    <a:lnR>
                      <a:noFill/>
                    </a:lnR>
                    <a:lnT w="6350" cap="flat" cmpd="sng" algn="ctr">
                      <a:noFill/>
                      <a:prstDash val="sysDot"/>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1405674"/>
                  </a:ext>
                </a:extLst>
              </a:tr>
              <a:tr h="1048275">
                <a:tc>
                  <a:txBody>
                    <a:bodyPr/>
                    <a:lstStyle/>
                    <a:p>
                      <a:pPr marL="171450" marR="0" lvl="0" indent="-171450" algn="l" defTabSz="4952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chemeClr val="accent3"/>
                        </a:solidFill>
                        <a:effectLst/>
                        <a:uLnTx/>
                        <a:uFillTx/>
                        <a:latin typeface="+mn-lt"/>
                        <a:ea typeface="+mn-ea"/>
                        <a:cs typeface="+mn-cs"/>
                      </a:endParaRPr>
                    </a:p>
                  </a:txBody>
                  <a:tcPr>
                    <a:lnT w="28575" cap="flat" cmpd="sng" algn="ctr">
                      <a:solidFill>
                        <a:schemeClr val="accent1"/>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3229906258"/>
                  </a:ext>
                </a:extLst>
              </a:tr>
              <a:tr h="1093694">
                <a:tc>
                  <a:txBody>
                    <a:bodyPr/>
                    <a:lstStyle/>
                    <a:p>
                      <a:pPr marL="171450" marR="0" lvl="0" indent="-171450" algn="l" defTabSz="4952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chemeClr val="accent3"/>
                        </a:solidFill>
                        <a:effectLst/>
                        <a:uLnTx/>
                        <a:uFillTx/>
                        <a:latin typeface="+mn-lt"/>
                        <a:ea typeface="+mn-ea"/>
                        <a:cs typeface="+mn-cs"/>
                      </a:endParaRPr>
                    </a:p>
                  </a:txBody>
                  <a:tcP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5409996"/>
                  </a:ext>
                </a:extLst>
              </a:tr>
              <a:tr h="1021977">
                <a:tc>
                  <a:txBody>
                    <a:bodyPr/>
                    <a:lstStyle/>
                    <a:p>
                      <a:pPr marL="171450" marR="0" lvl="0" indent="-171450" algn="l" defTabSz="4952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chemeClr val="accent3"/>
                        </a:solidFill>
                        <a:effectLst/>
                        <a:uLnTx/>
                        <a:uFillTx/>
                        <a:latin typeface="+mn-lt"/>
                        <a:ea typeface="+mn-ea"/>
                        <a:cs typeface="+mn-cs"/>
                      </a:endParaRPr>
                    </a:p>
                  </a:txBody>
                  <a:tcP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3207823874"/>
                  </a:ext>
                </a:extLst>
              </a:tr>
              <a:tr h="1092514">
                <a:tc>
                  <a:txBody>
                    <a:bodyPr/>
                    <a:lstStyle/>
                    <a:p>
                      <a:pPr marL="171450" marR="0" lvl="0" indent="-171450" algn="l" defTabSz="4952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chemeClr val="accent3"/>
                        </a:solidFill>
                        <a:effectLst/>
                        <a:uLnTx/>
                        <a:uFillTx/>
                        <a:latin typeface="+mn-lt"/>
                        <a:ea typeface="+mn-ea"/>
                        <a:cs typeface="+mn-cs"/>
                      </a:endParaRPr>
                    </a:p>
                  </a:txBody>
                  <a:tcP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1299182474"/>
                  </a:ext>
                </a:extLst>
              </a:tr>
            </a:tbl>
          </a:graphicData>
        </a:graphic>
      </p:graphicFrame>
      <p:pic>
        <p:nvPicPr>
          <p:cNvPr id="1026" name="Picture 2" descr="dojo logo - AgentBase">
            <a:extLst>
              <a:ext uri="{FF2B5EF4-FFF2-40B4-BE49-F238E27FC236}">
                <a16:creationId xmlns:a16="http://schemas.microsoft.com/office/drawing/2014/main" id="{7E1919DA-B70D-2273-003A-CC4D4A954A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9059" y="2617530"/>
            <a:ext cx="853148" cy="37498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A174DE39-B1F6-8A07-BCEC-3646FAF87FEE}"/>
              </a:ext>
            </a:extLst>
          </p:cNvPr>
          <p:cNvPicPr>
            <a:picLocks noChangeAspect="1"/>
          </p:cNvPicPr>
          <p:nvPr/>
        </p:nvPicPr>
        <p:blipFill>
          <a:blip r:embed="rId3"/>
          <a:stretch>
            <a:fillRect/>
          </a:stretch>
        </p:blipFill>
        <p:spPr>
          <a:xfrm>
            <a:off x="9841262" y="2232244"/>
            <a:ext cx="1367073" cy="255503"/>
          </a:xfrm>
          <a:prstGeom prst="rect">
            <a:avLst/>
          </a:prstGeom>
        </p:spPr>
      </p:pic>
      <p:pic>
        <p:nvPicPr>
          <p:cNvPr id="29" name="Picture 6">
            <a:extLst>
              <a:ext uri="{FF2B5EF4-FFF2-40B4-BE49-F238E27FC236}">
                <a16:creationId xmlns:a16="http://schemas.microsoft.com/office/drawing/2014/main" id="{903E074B-E188-20A9-98B3-EA86DDE020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2025" y="3174741"/>
            <a:ext cx="1017034" cy="50851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8" descr="Modulr - Embedded Payments for every business">
            <a:extLst>
              <a:ext uri="{FF2B5EF4-FFF2-40B4-BE49-F238E27FC236}">
                <a16:creationId xmlns:a16="http://schemas.microsoft.com/office/drawing/2014/main" id="{6D2FA714-B5D4-B892-B262-DAAB89E83A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7272" y="3570380"/>
            <a:ext cx="1122493" cy="59021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4" descr="YouLend Reviews | Read Customer Service Reviews of youlend.com">
            <a:extLst>
              <a:ext uri="{FF2B5EF4-FFF2-40B4-BE49-F238E27FC236}">
                <a16:creationId xmlns:a16="http://schemas.microsoft.com/office/drawing/2014/main" id="{1CFBD2D3-CADE-57C6-72B9-3613096831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59183" y="4290377"/>
            <a:ext cx="1364068" cy="4039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0" descr="Leading Embedded Finance Platform - Liberis">
            <a:extLst>
              <a:ext uri="{FF2B5EF4-FFF2-40B4-BE49-F238E27FC236}">
                <a16:creationId xmlns:a16="http://schemas.microsoft.com/office/drawing/2014/main" id="{6EC7DDA7-79C0-2F0F-BC75-C82840A104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5238" y="4759819"/>
            <a:ext cx="1235872" cy="37076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F69E3396-EED5-A895-2763-3AB0E138F14D}"/>
              </a:ext>
            </a:extLst>
          </p:cNvPr>
          <p:cNvPicPr>
            <a:picLocks noChangeAspect="1"/>
          </p:cNvPicPr>
          <p:nvPr/>
        </p:nvPicPr>
        <p:blipFill>
          <a:blip r:embed="rId8"/>
          <a:stretch>
            <a:fillRect/>
          </a:stretch>
        </p:blipFill>
        <p:spPr>
          <a:xfrm>
            <a:off x="10766539" y="5647197"/>
            <a:ext cx="1129686" cy="626769"/>
          </a:xfrm>
          <a:prstGeom prst="rect">
            <a:avLst/>
          </a:prstGeom>
        </p:spPr>
      </p:pic>
      <p:pic>
        <p:nvPicPr>
          <p:cNvPr id="1028" name="Picture 4" descr="Fraedom's Competitors, Revenue, Number of Employees, Funding, Acquisitions  &amp; News - Owler Company Profile">
            <a:extLst>
              <a:ext uri="{FF2B5EF4-FFF2-40B4-BE49-F238E27FC236}">
                <a16:creationId xmlns:a16="http://schemas.microsoft.com/office/drawing/2014/main" id="{CBCF1E67-80F2-C244-9377-8B1B38860AE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92930" y="5318304"/>
            <a:ext cx="1336125" cy="2928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3E4BDF7-DF63-B759-C9F2-BC284B337EDC}"/>
              </a:ext>
            </a:extLst>
          </p:cNvPr>
          <p:cNvSpPr txBox="1"/>
          <p:nvPr/>
        </p:nvSpPr>
        <p:spPr>
          <a:xfrm>
            <a:off x="2147800" y="3244353"/>
            <a:ext cx="1384293" cy="692893"/>
          </a:xfrm>
          <a:prstGeom prst="roundRect">
            <a:avLst/>
          </a:prstGeom>
          <a:solidFill>
            <a:schemeClr val="bg1"/>
          </a:solidFill>
          <a:ln w="38100">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228600" indent="-228600" algn="ctr">
              <a:spcBef>
                <a:spcPts val="500"/>
              </a:spcBef>
              <a:spcAft>
                <a:spcPts val="300"/>
              </a:spcAft>
              <a:buSzPct val="100000"/>
              <a:defRPr>
                <a:solidFill>
                  <a:schemeClr val="lt1">
                    <a:lumMod val="100000"/>
                  </a:schemeClr>
                </a:solidFill>
              </a:defRPr>
            </a:lvl1pPr>
            <a:lvl2pPr marL="685800" lvl="1"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defRPr>
                <a:solidFill>
                  <a:schemeClr val="lt1">
                    <a:lumMod val="100000"/>
                  </a:schemeClr>
                </a:solidFill>
              </a:defRPr>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defRPr>
                <a:solidFill>
                  <a:schemeClr val="lt1">
                    <a:lumMod val="100000"/>
                  </a:schemeClr>
                </a:solidFill>
              </a:defRPr>
            </a:lvl5pPr>
            <a:lvl6pPr marL="2514600" lvl="5" indent="-228600" algn="ctr">
              <a:lnSpc>
                <a:spcPct val="90000"/>
              </a:lnSpc>
              <a:spcBef>
                <a:spcPts val="500"/>
              </a:spcBef>
              <a:buSzPct val="100000"/>
              <a:buFont typeface="Arial" panose="020B0604020202020204" pitchFamily="34" charset="0"/>
              <a:buChar char="•"/>
              <a:defRPr>
                <a:solidFill>
                  <a:schemeClr val="lt1">
                    <a:lumMod val="100000"/>
                  </a:schemeClr>
                </a:solidFill>
              </a:defRPr>
            </a:lvl6pPr>
            <a:lvl7pPr marL="2971800" lvl="6" indent="-228600" algn="ctr">
              <a:lnSpc>
                <a:spcPct val="90000"/>
              </a:lnSpc>
              <a:spcBef>
                <a:spcPts val="500"/>
              </a:spcBef>
              <a:buSzPct val="100000"/>
              <a:buFont typeface="Arial" panose="020B0604020202020204" pitchFamily="34" charset="0"/>
              <a:buChar char="•"/>
              <a:defRPr>
                <a:solidFill>
                  <a:schemeClr val="lt1">
                    <a:lumMod val="100000"/>
                  </a:schemeClr>
                </a:solidFill>
              </a:defRPr>
            </a:lvl7pPr>
            <a:lvl8pPr marL="3429000" lvl="7" indent="-228600" algn="ctr">
              <a:lnSpc>
                <a:spcPct val="90000"/>
              </a:lnSpc>
              <a:spcBef>
                <a:spcPts val="500"/>
              </a:spcBef>
              <a:buSzPct val="100000"/>
              <a:buFont typeface="Arial" panose="020B0604020202020204" pitchFamily="34" charset="0"/>
              <a:buChar char="•"/>
              <a:defRPr>
                <a:solidFill>
                  <a:schemeClr val="lt1">
                    <a:lumMod val="100000"/>
                  </a:schemeClr>
                </a:solidFill>
              </a:defRPr>
            </a:lvl8pPr>
            <a:lvl9pPr marL="3886200" lvl="8" indent="-228600" algn="ctr">
              <a:lnSpc>
                <a:spcPct val="90000"/>
              </a:lnSpc>
              <a:spcBef>
                <a:spcPts val="500"/>
              </a:spcBef>
              <a:buSzPct val="100000"/>
              <a:buFont typeface="Arial" panose="020B0604020202020204" pitchFamily="34" charset="0"/>
              <a:buChar char="•"/>
              <a:defRPr>
                <a:solidFill>
                  <a:schemeClr val="lt1">
                    <a:lumMod val="100000"/>
                  </a:schemeClr>
                </a:solidFill>
              </a:defRPr>
            </a:lvl9pPr>
          </a:lstStyle>
          <a:p>
            <a:pPr marL="0" lvl="1" indent="0">
              <a:buNone/>
            </a:pPr>
            <a:r>
              <a:rPr lang="en-GB" sz="1600" dirty="0">
                <a:solidFill>
                  <a:schemeClr val="accent1"/>
                </a:solidFill>
              </a:rPr>
              <a:t>Current Account</a:t>
            </a:r>
          </a:p>
        </p:txBody>
      </p:sp>
      <p:sp>
        <p:nvSpPr>
          <p:cNvPr id="6" name="TextBox 5">
            <a:extLst>
              <a:ext uri="{FF2B5EF4-FFF2-40B4-BE49-F238E27FC236}">
                <a16:creationId xmlns:a16="http://schemas.microsoft.com/office/drawing/2014/main" id="{9971172A-6995-F32E-BA73-992511EE5BD6}"/>
              </a:ext>
            </a:extLst>
          </p:cNvPr>
          <p:cNvSpPr txBox="1"/>
          <p:nvPr/>
        </p:nvSpPr>
        <p:spPr>
          <a:xfrm>
            <a:off x="2147801" y="2151529"/>
            <a:ext cx="1384293" cy="692893"/>
          </a:xfrm>
          <a:prstGeom prst="roundRect">
            <a:avLst/>
          </a:prstGeom>
          <a:solidFill>
            <a:schemeClr val="bg1"/>
          </a:solidFill>
          <a:ln w="38100">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228600" indent="-228600" algn="ctr">
              <a:spcBef>
                <a:spcPts val="500"/>
              </a:spcBef>
              <a:spcAft>
                <a:spcPts val="300"/>
              </a:spcAft>
              <a:buSzPct val="100000"/>
              <a:defRPr>
                <a:solidFill>
                  <a:schemeClr val="lt1">
                    <a:lumMod val="100000"/>
                  </a:schemeClr>
                </a:solidFill>
              </a:defRPr>
            </a:lvl1pPr>
            <a:lvl2pPr marL="685800" lvl="1"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defRPr>
                <a:solidFill>
                  <a:schemeClr val="lt1">
                    <a:lumMod val="100000"/>
                  </a:schemeClr>
                </a:solidFill>
              </a:defRPr>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defRPr>
                <a:solidFill>
                  <a:schemeClr val="lt1">
                    <a:lumMod val="100000"/>
                  </a:schemeClr>
                </a:solidFill>
              </a:defRPr>
            </a:lvl5pPr>
            <a:lvl6pPr marL="2514600" lvl="5" indent="-228600" algn="ctr">
              <a:lnSpc>
                <a:spcPct val="90000"/>
              </a:lnSpc>
              <a:spcBef>
                <a:spcPts val="500"/>
              </a:spcBef>
              <a:buSzPct val="100000"/>
              <a:buFont typeface="Arial" panose="020B0604020202020204" pitchFamily="34" charset="0"/>
              <a:buChar char="•"/>
              <a:defRPr>
                <a:solidFill>
                  <a:schemeClr val="lt1">
                    <a:lumMod val="100000"/>
                  </a:schemeClr>
                </a:solidFill>
              </a:defRPr>
            </a:lvl6pPr>
            <a:lvl7pPr marL="2971800" lvl="6" indent="-228600" algn="ctr">
              <a:lnSpc>
                <a:spcPct val="90000"/>
              </a:lnSpc>
              <a:spcBef>
                <a:spcPts val="500"/>
              </a:spcBef>
              <a:buSzPct val="100000"/>
              <a:buFont typeface="Arial" panose="020B0604020202020204" pitchFamily="34" charset="0"/>
              <a:buChar char="•"/>
              <a:defRPr>
                <a:solidFill>
                  <a:schemeClr val="lt1">
                    <a:lumMod val="100000"/>
                  </a:schemeClr>
                </a:solidFill>
              </a:defRPr>
            </a:lvl7pPr>
            <a:lvl8pPr marL="3429000" lvl="7" indent="-228600" algn="ctr">
              <a:lnSpc>
                <a:spcPct val="90000"/>
              </a:lnSpc>
              <a:spcBef>
                <a:spcPts val="500"/>
              </a:spcBef>
              <a:buSzPct val="100000"/>
              <a:buFont typeface="Arial" panose="020B0604020202020204" pitchFamily="34" charset="0"/>
              <a:buChar char="•"/>
              <a:defRPr>
                <a:solidFill>
                  <a:schemeClr val="lt1">
                    <a:lumMod val="100000"/>
                  </a:schemeClr>
                </a:solidFill>
              </a:defRPr>
            </a:lvl8pPr>
            <a:lvl9pPr marL="3886200" lvl="8" indent="-228600" algn="ctr">
              <a:lnSpc>
                <a:spcPct val="90000"/>
              </a:lnSpc>
              <a:spcBef>
                <a:spcPts val="500"/>
              </a:spcBef>
              <a:buSzPct val="100000"/>
              <a:buFont typeface="Arial" panose="020B0604020202020204" pitchFamily="34" charset="0"/>
              <a:buChar char="•"/>
              <a:defRPr>
                <a:solidFill>
                  <a:schemeClr val="lt1">
                    <a:lumMod val="100000"/>
                  </a:schemeClr>
                </a:solidFill>
              </a:defRPr>
            </a:lvl9pPr>
          </a:lstStyle>
          <a:p>
            <a:pPr marL="0" lvl="1" indent="0">
              <a:buNone/>
            </a:pPr>
            <a:r>
              <a:rPr lang="en-GB" sz="1600" dirty="0">
                <a:solidFill>
                  <a:schemeClr val="accent1"/>
                </a:solidFill>
              </a:rPr>
              <a:t>Acquiring</a:t>
            </a:r>
          </a:p>
        </p:txBody>
      </p:sp>
      <p:sp>
        <p:nvSpPr>
          <p:cNvPr id="7" name="TextBox 6">
            <a:extLst>
              <a:ext uri="{FF2B5EF4-FFF2-40B4-BE49-F238E27FC236}">
                <a16:creationId xmlns:a16="http://schemas.microsoft.com/office/drawing/2014/main" id="{F7434E05-8791-46C0-5950-622AA296D648}"/>
              </a:ext>
            </a:extLst>
          </p:cNvPr>
          <p:cNvSpPr txBox="1"/>
          <p:nvPr/>
        </p:nvSpPr>
        <p:spPr>
          <a:xfrm>
            <a:off x="2147800" y="4337177"/>
            <a:ext cx="1384293" cy="692893"/>
          </a:xfrm>
          <a:prstGeom prst="roundRect">
            <a:avLst/>
          </a:prstGeom>
          <a:solidFill>
            <a:schemeClr val="bg1"/>
          </a:solidFill>
          <a:ln w="38100">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228600" indent="-228600" algn="ctr">
              <a:spcBef>
                <a:spcPts val="500"/>
              </a:spcBef>
              <a:spcAft>
                <a:spcPts val="300"/>
              </a:spcAft>
              <a:buSzPct val="100000"/>
              <a:defRPr>
                <a:solidFill>
                  <a:schemeClr val="lt1">
                    <a:lumMod val="100000"/>
                  </a:schemeClr>
                </a:solidFill>
              </a:defRPr>
            </a:lvl1pPr>
            <a:lvl2pPr marL="685800" lvl="1"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defRPr>
                <a:solidFill>
                  <a:schemeClr val="lt1">
                    <a:lumMod val="100000"/>
                  </a:schemeClr>
                </a:solidFill>
              </a:defRPr>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defRPr>
                <a:solidFill>
                  <a:schemeClr val="lt1">
                    <a:lumMod val="100000"/>
                  </a:schemeClr>
                </a:solidFill>
              </a:defRPr>
            </a:lvl5pPr>
            <a:lvl6pPr marL="2514600" lvl="5" indent="-228600" algn="ctr">
              <a:lnSpc>
                <a:spcPct val="90000"/>
              </a:lnSpc>
              <a:spcBef>
                <a:spcPts val="500"/>
              </a:spcBef>
              <a:buSzPct val="100000"/>
              <a:buFont typeface="Arial" panose="020B0604020202020204" pitchFamily="34" charset="0"/>
              <a:buChar char="•"/>
              <a:defRPr>
                <a:solidFill>
                  <a:schemeClr val="lt1">
                    <a:lumMod val="100000"/>
                  </a:schemeClr>
                </a:solidFill>
              </a:defRPr>
            </a:lvl6pPr>
            <a:lvl7pPr marL="2971800" lvl="6" indent="-228600" algn="ctr">
              <a:lnSpc>
                <a:spcPct val="90000"/>
              </a:lnSpc>
              <a:spcBef>
                <a:spcPts val="500"/>
              </a:spcBef>
              <a:buSzPct val="100000"/>
              <a:buFont typeface="Arial" panose="020B0604020202020204" pitchFamily="34" charset="0"/>
              <a:buChar char="•"/>
              <a:defRPr>
                <a:solidFill>
                  <a:schemeClr val="lt1">
                    <a:lumMod val="100000"/>
                  </a:schemeClr>
                </a:solidFill>
              </a:defRPr>
            </a:lvl7pPr>
            <a:lvl8pPr marL="3429000" lvl="7" indent="-228600" algn="ctr">
              <a:lnSpc>
                <a:spcPct val="90000"/>
              </a:lnSpc>
              <a:spcBef>
                <a:spcPts val="500"/>
              </a:spcBef>
              <a:buSzPct val="100000"/>
              <a:buFont typeface="Arial" panose="020B0604020202020204" pitchFamily="34" charset="0"/>
              <a:buChar char="•"/>
              <a:defRPr>
                <a:solidFill>
                  <a:schemeClr val="lt1">
                    <a:lumMod val="100000"/>
                  </a:schemeClr>
                </a:solidFill>
              </a:defRPr>
            </a:lvl8pPr>
            <a:lvl9pPr marL="3886200" lvl="8" indent="-228600" algn="ctr">
              <a:lnSpc>
                <a:spcPct val="90000"/>
              </a:lnSpc>
              <a:spcBef>
                <a:spcPts val="500"/>
              </a:spcBef>
              <a:buSzPct val="100000"/>
              <a:buFont typeface="Arial" panose="020B0604020202020204" pitchFamily="34" charset="0"/>
              <a:buChar char="•"/>
              <a:defRPr>
                <a:solidFill>
                  <a:schemeClr val="lt1">
                    <a:lumMod val="100000"/>
                  </a:schemeClr>
                </a:solidFill>
              </a:defRPr>
            </a:lvl9pPr>
          </a:lstStyle>
          <a:p>
            <a:pPr marL="0" lvl="1" indent="0">
              <a:buNone/>
            </a:pPr>
            <a:r>
              <a:rPr lang="en-GB" sz="1600" dirty="0">
                <a:solidFill>
                  <a:schemeClr val="accent1"/>
                </a:solidFill>
              </a:rPr>
              <a:t>Merchant Cash Advance</a:t>
            </a:r>
          </a:p>
        </p:txBody>
      </p:sp>
      <p:sp>
        <p:nvSpPr>
          <p:cNvPr id="8" name="TextBox 7">
            <a:extLst>
              <a:ext uri="{FF2B5EF4-FFF2-40B4-BE49-F238E27FC236}">
                <a16:creationId xmlns:a16="http://schemas.microsoft.com/office/drawing/2014/main" id="{3CC1F5D4-F506-AA22-C0FB-A5AAB4695970}"/>
              </a:ext>
            </a:extLst>
          </p:cNvPr>
          <p:cNvSpPr txBox="1"/>
          <p:nvPr/>
        </p:nvSpPr>
        <p:spPr>
          <a:xfrm>
            <a:off x="2147800" y="5430001"/>
            <a:ext cx="1384293" cy="692893"/>
          </a:xfrm>
          <a:prstGeom prst="roundRect">
            <a:avLst/>
          </a:prstGeom>
          <a:solidFill>
            <a:schemeClr val="bg1"/>
          </a:solidFill>
          <a:ln w="38100">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228600" indent="-228600" algn="ctr">
              <a:spcBef>
                <a:spcPts val="500"/>
              </a:spcBef>
              <a:spcAft>
                <a:spcPts val="300"/>
              </a:spcAft>
              <a:buSzPct val="100000"/>
              <a:defRPr>
                <a:solidFill>
                  <a:schemeClr val="lt1">
                    <a:lumMod val="100000"/>
                  </a:schemeClr>
                </a:solidFill>
              </a:defRPr>
            </a:lvl1pPr>
            <a:lvl2pPr marL="685800" lvl="1"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defRPr>
                <a:solidFill>
                  <a:schemeClr val="lt1">
                    <a:lumMod val="100000"/>
                  </a:schemeClr>
                </a:solidFill>
              </a:defRP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defRPr>
                <a:solidFill>
                  <a:schemeClr val="lt1">
                    <a:lumMod val="100000"/>
                  </a:schemeClr>
                </a:solidFill>
              </a:defRPr>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defRPr>
                <a:solidFill>
                  <a:schemeClr val="lt1">
                    <a:lumMod val="100000"/>
                  </a:schemeClr>
                </a:solidFill>
              </a:defRPr>
            </a:lvl5pPr>
            <a:lvl6pPr marL="2514600" lvl="5" indent="-228600" algn="ctr">
              <a:lnSpc>
                <a:spcPct val="90000"/>
              </a:lnSpc>
              <a:spcBef>
                <a:spcPts val="500"/>
              </a:spcBef>
              <a:buSzPct val="100000"/>
              <a:buFont typeface="Arial" panose="020B0604020202020204" pitchFamily="34" charset="0"/>
              <a:buChar char="•"/>
              <a:defRPr>
                <a:solidFill>
                  <a:schemeClr val="lt1">
                    <a:lumMod val="100000"/>
                  </a:schemeClr>
                </a:solidFill>
              </a:defRPr>
            </a:lvl6pPr>
            <a:lvl7pPr marL="2971800" lvl="6" indent="-228600" algn="ctr">
              <a:lnSpc>
                <a:spcPct val="90000"/>
              </a:lnSpc>
              <a:spcBef>
                <a:spcPts val="500"/>
              </a:spcBef>
              <a:buSzPct val="100000"/>
              <a:buFont typeface="Arial" panose="020B0604020202020204" pitchFamily="34" charset="0"/>
              <a:buChar char="•"/>
              <a:defRPr>
                <a:solidFill>
                  <a:schemeClr val="lt1">
                    <a:lumMod val="100000"/>
                  </a:schemeClr>
                </a:solidFill>
              </a:defRPr>
            </a:lvl7pPr>
            <a:lvl8pPr marL="3429000" lvl="7" indent="-228600" algn="ctr">
              <a:lnSpc>
                <a:spcPct val="90000"/>
              </a:lnSpc>
              <a:spcBef>
                <a:spcPts val="500"/>
              </a:spcBef>
              <a:buSzPct val="100000"/>
              <a:buFont typeface="Arial" panose="020B0604020202020204" pitchFamily="34" charset="0"/>
              <a:buChar char="•"/>
              <a:defRPr>
                <a:solidFill>
                  <a:schemeClr val="lt1">
                    <a:lumMod val="100000"/>
                  </a:schemeClr>
                </a:solidFill>
              </a:defRPr>
            </a:lvl8pPr>
            <a:lvl9pPr marL="3886200" lvl="8" indent="-228600" algn="ctr">
              <a:lnSpc>
                <a:spcPct val="90000"/>
              </a:lnSpc>
              <a:spcBef>
                <a:spcPts val="500"/>
              </a:spcBef>
              <a:buSzPct val="100000"/>
              <a:buFont typeface="Arial" panose="020B0604020202020204" pitchFamily="34" charset="0"/>
              <a:buChar char="•"/>
              <a:defRPr>
                <a:solidFill>
                  <a:schemeClr val="lt1">
                    <a:lumMod val="100000"/>
                  </a:schemeClr>
                </a:solidFill>
              </a:defRPr>
            </a:lvl9pPr>
          </a:lstStyle>
          <a:p>
            <a:pPr marL="0" lvl="1" indent="0">
              <a:buNone/>
            </a:pPr>
            <a:r>
              <a:rPr lang="en-GB" sz="1600" dirty="0">
                <a:solidFill>
                  <a:schemeClr val="accent1"/>
                </a:solidFill>
              </a:rPr>
              <a:t>Remittances</a:t>
            </a:r>
          </a:p>
        </p:txBody>
      </p:sp>
    </p:spTree>
    <p:extLst>
      <p:ext uri="{BB962C8B-B14F-4D97-AF65-F5344CB8AC3E}">
        <p14:creationId xmlns:p14="http://schemas.microsoft.com/office/powerpoint/2010/main" val="310907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nodeType="withEffect">
                                  <p:stCondLst>
                                    <p:cond delay="0"/>
                                  </p:stCondLst>
                                  <p:childTnLst>
                                    <p:set>
                                      <p:cBhvr>
                                        <p:cTn id="55" dur="1" fill="hold">
                                          <p:stCondLst>
                                            <p:cond delay="0"/>
                                          </p:stCondLst>
                                        </p:cTn>
                                        <p:tgtEl>
                                          <p:spTgt spid="1026"/>
                                        </p:tgtEl>
                                        <p:attrNameLst>
                                          <p:attrName>style.visibility</p:attrName>
                                        </p:attrNameLst>
                                      </p:cBhvr>
                                      <p:to>
                                        <p:strVal val="visible"/>
                                      </p:to>
                                    </p:set>
                                    <p:animEffect transition="in" filter="fade">
                                      <p:cBhvr>
                                        <p:cTn id="56" dur="500"/>
                                        <p:tgtEl>
                                          <p:spTgt spid="1026"/>
                                        </p:tgtEl>
                                      </p:cBhvr>
                                    </p:animEffect>
                                  </p:childTnLst>
                                </p:cTn>
                              </p:par>
                              <p:par>
                                <p:cTn id="57" presetID="10"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10"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par>
                                <p:cTn id="66" presetID="10" presetClass="entr" presetSubtype="0" fill="hold"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10"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par>
                                <p:cTn id="72" presetID="10" presetClass="entr" presetSubtype="0" fill="hold"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500"/>
                                        <p:tgtEl>
                                          <p:spTgt spid="33"/>
                                        </p:tgtEl>
                                      </p:cBhvr>
                                    </p:animEffect>
                                  </p:childTnLst>
                                </p:cTn>
                              </p:par>
                              <p:par>
                                <p:cTn id="75" presetID="10" presetClass="entr" presetSubtype="0" fill="hold" nodeType="withEffect">
                                  <p:stCondLst>
                                    <p:cond delay="0"/>
                                  </p:stCondLst>
                                  <p:childTnLst>
                                    <p:set>
                                      <p:cBhvr>
                                        <p:cTn id="76" dur="1" fill="hold">
                                          <p:stCondLst>
                                            <p:cond delay="0"/>
                                          </p:stCondLst>
                                        </p:cTn>
                                        <p:tgtEl>
                                          <p:spTgt spid="1028"/>
                                        </p:tgtEl>
                                        <p:attrNameLst>
                                          <p:attrName>style.visibility</p:attrName>
                                        </p:attrNameLst>
                                      </p:cBhvr>
                                      <p:to>
                                        <p:strVal val="visible"/>
                                      </p:to>
                                    </p:set>
                                    <p:animEffect transition="in" filter="fade">
                                      <p:cBhvr>
                                        <p:cTn id="7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7" grpId="0" animBg="1"/>
      <p:bldP spid="18" grpId="0" animBg="1"/>
      <p:bldP spid="19" grpId="0" animBg="1"/>
      <p:bldP spid="20" grpId="0" animBg="1"/>
      <p:bldP spid="24" grpId="0"/>
      <p:bldP spid="4"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DCA06-0274-1066-4177-234E8D9783BE}"/>
            </a:ext>
          </a:extLst>
        </p:cNvPr>
        <p:cNvGrpSpPr/>
        <p:nvPr/>
      </p:nvGrpSpPr>
      <p:grpSpPr>
        <a:xfrm>
          <a:off x="0" y="0"/>
          <a:ext cx="0" cy="0"/>
          <a:chOff x="0" y="0"/>
          <a:chExt cx="0" cy="0"/>
        </a:xfrm>
      </p:grpSpPr>
      <p:sp>
        <p:nvSpPr>
          <p:cNvPr id="4" name="Freeform 4">
            <a:extLst>
              <a:ext uri="{FF2B5EF4-FFF2-40B4-BE49-F238E27FC236}">
                <a16:creationId xmlns:a16="http://schemas.microsoft.com/office/drawing/2014/main" id="{32F3B895-7F9E-4F3E-BB1C-90D73AD6BC7C}"/>
              </a:ext>
            </a:extLst>
          </p:cNvPr>
          <p:cNvSpPr/>
          <p:nvPr/>
        </p:nvSpPr>
        <p:spPr>
          <a:xfrm>
            <a:off x="-78631" y="-118617"/>
            <a:ext cx="1043117" cy="944495"/>
          </a:xfrm>
          <a:custGeom>
            <a:avLst/>
            <a:gdLst/>
            <a:ahLst/>
            <a:cxnLst/>
            <a:rect l="l" t="t" r="r" b="b"/>
            <a:pathLst>
              <a:path w="1564675" h="1416742">
                <a:moveTo>
                  <a:pt x="0" y="0"/>
                </a:moveTo>
                <a:lnTo>
                  <a:pt x="1564675" y="0"/>
                </a:lnTo>
                <a:lnTo>
                  <a:pt x="1564675" y="1416742"/>
                </a:lnTo>
                <a:lnTo>
                  <a:pt x="0" y="14167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5" name="Freeform 5">
            <a:extLst>
              <a:ext uri="{FF2B5EF4-FFF2-40B4-BE49-F238E27FC236}">
                <a16:creationId xmlns:a16="http://schemas.microsoft.com/office/drawing/2014/main" id="{98A94385-3CD3-B00B-2890-EB0BB2DB25B6}"/>
              </a:ext>
            </a:extLst>
          </p:cNvPr>
          <p:cNvSpPr/>
          <p:nvPr/>
        </p:nvSpPr>
        <p:spPr>
          <a:xfrm>
            <a:off x="449974" y="4924064"/>
            <a:ext cx="1153329" cy="461331"/>
          </a:xfrm>
          <a:custGeom>
            <a:avLst/>
            <a:gdLst/>
            <a:ahLst/>
            <a:cxnLst/>
            <a:rect l="l" t="t" r="r" b="b"/>
            <a:pathLst>
              <a:path w="1729993" h="691997">
                <a:moveTo>
                  <a:pt x="0" y="0"/>
                </a:moveTo>
                <a:lnTo>
                  <a:pt x="1729993" y="0"/>
                </a:lnTo>
                <a:lnTo>
                  <a:pt x="1729993" y="691997"/>
                </a:lnTo>
                <a:lnTo>
                  <a:pt x="0" y="6919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sp>
        <p:nvSpPr>
          <p:cNvPr id="7" name="Freeform 7">
            <a:extLst>
              <a:ext uri="{FF2B5EF4-FFF2-40B4-BE49-F238E27FC236}">
                <a16:creationId xmlns:a16="http://schemas.microsoft.com/office/drawing/2014/main" id="{B1FA127D-B70E-9B87-D84B-F13C7B7DE4CC}"/>
              </a:ext>
            </a:extLst>
          </p:cNvPr>
          <p:cNvSpPr/>
          <p:nvPr/>
        </p:nvSpPr>
        <p:spPr>
          <a:xfrm>
            <a:off x="10930083" y="66441"/>
            <a:ext cx="1435947" cy="574379"/>
          </a:xfrm>
          <a:custGeom>
            <a:avLst/>
            <a:gdLst/>
            <a:ahLst/>
            <a:cxnLst/>
            <a:rect l="l" t="t" r="r" b="b"/>
            <a:pathLst>
              <a:path w="2153921" h="861569">
                <a:moveTo>
                  <a:pt x="0" y="0"/>
                </a:moveTo>
                <a:lnTo>
                  <a:pt x="2153921" y="0"/>
                </a:lnTo>
                <a:lnTo>
                  <a:pt x="2153921" y="861569"/>
                </a:lnTo>
                <a:lnTo>
                  <a:pt x="0" y="8615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sp>
        <p:nvSpPr>
          <p:cNvPr id="8" name="Freeform 8">
            <a:extLst>
              <a:ext uri="{FF2B5EF4-FFF2-40B4-BE49-F238E27FC236}">
                <a16:creationId xmlns:a16="http://schemas.microsoft.com/office/drawing/2014/main" id="{0C799382-A7B3-31F7-8A27-CB9807F8995F}"/>
              </a:ext>
            </a:extLst>
          </p:cNvPr>
          <p:cNvSpPr/>
          <p:nvPr/>
        </p:nvSpPr>
        <p:spPr>
          <a:xfrm>
            <a:off x="-457228" y="1687278"/>
            <a:ext cx="1021895" cy="408758"/>
          </a:xfrm>
          <a:custGeom>
            <a:avLst/>
            <a:gdLst/>
            <a:ahLst/>
            <a:cxnLst/>
            <a:rect l="l" t="t" r="r" b="b"/>
            <a:pathLst>
              <a:path w="1532843" h="613137">
                <a:moveTo>
                  <a:pt x="0" y="0"/>
                </a:moveTo>
                <a:lnTo>
                  <a:pt x="1532843" y="0"/>
                </a:lnTo>
                <a:lnTo>
                  <a:pt x="1532843" y="613137"/>
                </a:lnTo>
                <a:lnTo>
                  <a:pt x="0" y="6131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a:p>
        </p:txBody>
      </p:sp>
      <p:sp>
        <p:nvSpPr>
          <p:cNvPr id="9" name="Freeform 28">
            <a:extLst>
              <a:ext uri="{FF2B5EF4-FFF2-40B4-BE49-F238E27FC236}">
                <a16:creationId xmlns:a16="http://schemas.microsoft.com/office/drawing/2014/main" id="{C128A39B-A031-2CE8-3623-448EB467B2BE}"/>
              </a:ext>
            </a:extLst>
          </p:cNvPr>
          <p:cNvSpPr/>
          <p:nvPr/>
        </p:nvSpPr>
        <p:spPr>
          <a:xfrm>
            <a:off x="10897372" y="199091"/>
            <a:ext cx="1011808" cy="1011808"/>
          </a:xfrm>
          <a:custGeom>
            <a:avLst/>
            <a:gdLst/>
            <a:ahLst/>
            <a:cxnLst/>
            <a:rect l="l" t="t" r="r" b="b"/>
            <a:pathLst>
              <a:path w="1517712" h="1517712">
                <a:moveTo>
                  <a:pt x="0" y="0"/>
                </a:moveTo>
                <a:lnTo>
                  <a:pt x="1517712" y="0"/>
                </a:lnTo>
                <a:lnTo>
                  <a:pt x="1517712" y="1517711"/>
                </a:lnTo>
                <a:lnTo>
                  <a:pt x="0" y="1517711"/>
                </a:lnTo>
                <a:lnTo>
                  <a:pt x="0" y="0"/>
                </a:lnTo>
                <a:close/>
              </a:path>
            </a:pathLst>
          </a:custGeom>
          <a:blipFill>
            <a:blip r:embed="rId8"/>
            <a:stretch>
              <a:fillRect/>
            </a:stretch>
          </a:blipFill>
        </p:spPr>
        <p:txBody>
          <a:bodyPr/>
          <a:lstStyle/>
          <a:p>
            <a:endParaRPr lang="en-GB" sz="1200"/>
          </a:p>
        </p:txBody>
      </p:sp>
      <p:pic>
        <p:nvPicPr>
          <p:cNvPr id="6146" name="Picture 2">
            <a:extLst>
              <a:ext uri="{FF2B5EF4-FFF2-40B4-BE49-F238E27FC236}">
                <a16:creationId xmlns:a16="http://schemas.microsoft.com/office/drawing/2014/main" id="{0B666FA0-8F74-A783-E4D3-8013F572B3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9078" y="-256396"/>
            <a:ext cx="10748748" cy="80576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43FE41E-9B7A-97BB-0149-DC1D9B8950B3}"/>
              </a:ext>
            </a:extLst>
          </p:cNvPr>
          <p:cNvSpPr txBox="1"/>
          <p:nvPr/>
        </p:nvSpPr>
        <p:spPr>
          <a:xfrm>
            <a:off x="3058129" y="849078"/>
            <a:ext cx="6075743" cy="1676400"/>
          </a:xfrm>
          <a:prstGeom prst="roundRect">
            <a:avLst/>
          </a:prstGeom>
          <a:solidFill>
            <a:srgbClr val="C4EC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indent="-457200" algn="ctr">
              <a:spcBef>
                <a:spcPct val="20000"/>
              </a:spcBef>
              <a:buSzPct val="100000"/>
              <a:defRPr>
                <a:solidFill>
                  <a:schemeClr val="lt1">
                    <a:lumMod val="100000"/>
                  </a:schemeClr>
                </a:solidFill>
              </a:defRPr>
            </a:lvl1pPr>
            <a:lvl2pPr marL="342900" lvl="1" indent="-342900" algn="ctr">
              <a:spcBef>
                <a:spcPct val="20000"/>
              </a:spcBef>
              <a:buSzPct val="100000"/>
              <a:buFont typeface="Arial" panose="020B0604020202020204" pitchFamily="34" charset="0"/>
              <a:buChar char="•"/>
              <a:defRPr>
                <a:solidFill>
                  <a:schemeClr val="lt1">
                    <a:lumMod val="100000"/>
                  </a:schemeClr>
                </a:solidFill>
              </a:defRPr>
            </a:lvl2pPr>
            <a:lvl3pPr marL="742950" lvl="2" indent="-285750" algn="ctr">
              <a:spcBef>
                <a:spcPct val="20000"/>
              </a:spcBef>
              <a:buSzPct val="100000"/>
              <a:buFont typeface="Arial" panose="020B0604020202020204" pitchFamily="34" charset="0"/>
              <a:buChar char="–"/>
              <a:defRPr>
                <a:solidFill>
                  <a:schemeClr val="lt1">
                    <a:lumMod val="100000"/>
                  </a:schemeClr>
                </a:solidFill>
              </a:defRPr>
            </a:lvl3pPr>
            <a:lvl4pPr marL="1143000" lvl="3" indent="-228600" algn="ctr">
              <a:spcBef>
                <a:spcPct val="20000"/>
              </a:spcBef>
              <a:buSzPct val="100000"/>
              <a:buFont typeface="Arial" panose="020B0604020202020204" pitchFamily="34" charset="0"/>
              <a:buChar char="•"/>
              <a:defRPr>
                <a:solidFill>
                  <a:schemeClr val="lt1">
                    <a:lumMod val="100000"/>
                  </a:schemeClr>
                </a:solidFill>
              </a:defRPr>
            </a:lvl4pPr>
            <a:lvl5pPr marL="1600200" lvl="4" indent="-228600" algn="ctr">
              <a:spcBef>
                <a:spcPct val="20000"/>
              </a:spcBef>
              <a:buSzPct val="100000"/>
              <a:buFont typeface="Arial" panose="020B0604020202020204" pitchFamily="34" charset="0"/>
              <a:buChar char="–"/>
              <a:defRPr>
                <a:solidFill>
                  <a:schemeClr val="lt1">
                    <a:lumMod val="100000"/>
                  </a:schemeClr>
                </a:solidFill>
              </a:defRPr>
            </a:lvl5pPr>
            <a:lvl6pPr marL="2057400" lvl="5" indent="-228600" algn="ctr">
              <a:spcBef>
                <a:spcPct val="20000"/>
              </a:spcBef>
              <a:buSzPct val="100000"/>
              <a:buFont typeface="Arial" panose="020B0604020202020204" pitchFamily="34" charset="0"/>
              <a:buChar char="»"/>
              <a:defRPr>
                <a:solidFill>
                  <a:schemeClr val="lt1">
                    <a:lumMod val="100000"/>
                  </a:schemeClr>
                </a:solidFill>
              </a:defRPr>
            </a:lvl6pPr>
            <a:lvl7pPr marL="2514600" lvl="6" indent="-228600" algn="ctr">
              <a:spcBef>
                <a:spcPct val="20000"/>
              </a:spcBef>
              <a:buSzPct val="100000"/>
              <a:buFont typeface="Arial" panose="020B0604020202020204" pitchFamily="34" charset="0"/>
              <a:buChar char="•"/>
              <a:defRPr>
                <a:solidFill>
                  <a:schemeClr val="lt1">
                    <a:lumMod val="100000"/>
                  </a:schemeClr>
                </a:solidFill>
              </a:defRPr>
            </a:lvl7pPr>
            <a:lvl8pPr marL="2971800" lvl="7" indent="-228600" algn="ctr">
              <a:spcBef>
                <a:spcPct val="20000"/>
              </a:spcBef>
              <a:buSzPct val="100000"/>
              <a:buFont typeface="Arial" panose="020B0604020202020204" pitchFamily="34" charset="0"/>
              <a:buChar char="•"/>
              <a:defRPr>
                <a:solidFill>
                  <a:schemeClr val="lt1">
                    <a:lumMod val="100000"/>
                  </a:schemeClr>
                </a:solidFill>
              </a:defRPr>
            </a:lvl8pPr>
            <a:lvl9pPr marL="3429000" lvl="8" indent="-228600" algn="ctr">
              <a:spcBef>
                <a:spcPct val="20000"/>
              </a:spcBef>
              <a:buSzPct val="100000"/>
              <a:buFont typeface="Arial" panose="020B0604020202020204" pitchFamily="34" charset="0"/>
              <a:buChar char="•"/>
              <a:defRPr>
                <a:solidFill>
                  <a:schemeClr val="lt1">
                    <a:lumMod val="100000"/>
                  </a:schemeClr>
                </a:solidFill>
              </a:defRPr>
            </a:lvl9pPr>
          </a:lstStyle>
          <a:p>
            <a:pPr marL="0" lvl="1" indent="0">
              <a:buNone/>
            </a:pPr>
            <a:r>
              <a:rPr lang="en-GB" sz="4400" dirty="0">
                <a:solidFill>
                  <a:schemeClr val="tx2"/>
                </a:solidFill>
                <a:latin typeface="Bradley Hand ITC" panose="03070402050302030203" pitchFamily="66" charset="0"/>
                <a:ea typeface="ADLaM Display" panose="020F0502020204030204" pitchFamily="2" charset="0"/>
                <a:cs typeface="ADLaM Display" panose="020F0502020204030204" pitchFamily="2" charset="0"/>
              </a:rPr>
              <a:t>Where else could PSPs evolve?</a:t>
            </a:r>
          </a:p>
        </p:txBody>
      </p:sp>
    </p:spTree>
    <p:extLst>
      <p:ext uri="{BB962C8B-B14F-4D97-AF65-F5344CB8AC3E}">
        <p14:creationId xmlns:p14="http://schemas.microsoft.com/office/powerpoint/2010/main" val="3906060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3E2323E8-6135-A844-8AA2-9AD32652A2BB}"/>
              </a:ext>
            </a:extLst>
          </p:cNvPr>
          <p:cNvSpPr/>
          <p:nvPr/>
        </p:nvSpPr>
        <p:spPr>
          <a:xfrm>
            <a:off x="2293820" y="2447283"/>
            <a:ext cx="540000" cy="540000"/>
          </a:xfrm>
          <a:prstGeom prst="ellipse">
            <a:avLst/>
          </a:prstGeom>
          <a:solidFill>
            <a:schemeClr val="bg2">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2"/>
                </a:solidFill>
                <a:latin typeface="+mj-lt"/>
              </a:rPr>
              <a:t>1</a:t>
            </a:r>
          </a:p>
        </p:txBody>
      </p:sp>
      <p:sp>
        <p:nvSpPr>
          <p:cNvPr id="8" name="Oval 7">
            <a:extLst>
              <a:ext uri="{FF2B5EF4-FFF2-40B4-BE49-F238E27FC236}">
                <a16:creationId xmlns:a16="http://schemas.microsoft.com/office/drawing/2014/main" id="{D4D972E6-DDF6-3747-AE44-6F63F8A04E24}"/>
              </a:ext>
            </a:extLst>
          </p:cNvPr>
          <p:cNvSpPr/>
          <p:nvPr/>
        </p:nvSpPr>
        <p:spPr>
          <a:xfrm>
            <a:off x="2293820" y="3455069"/>
            <a:ext cx="540000" cy="540000"/>
          </a:xfrm>
          <a:prstGeom prst="ellipse">
            <a:avLst/>
          </a:prstGeom>
          <a:solidFill>
            <a:schemeClr val="bg2">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2"/>
                </a:solidFill>
                <a:latin typeface="+mj-lt"/>
                <a:cs typeface="Franklin Gothic Book"/>
              </a:rPr>
              <a:t>2</a:t>
            </a:r>
          </a:p>
        </p:txBody>
      </p:sp>
      <p:sp>
        <p:nvSpPr>
          <p:cNvPr id="9" name="Oval 8">
            <a:extLst>
              <a:ext uri="{FF2B5EF4-FFF2-40B4-BE49-F238E27FC236}">
                <a16:creationId xmlns:a16="http://schemas.microsoft.com/office/drawing/2014/main" id="{2379ADFF-4ED3-0D4E-A270-FF87B9B43A72}"/>
              </a:ext>
            </a:extLst>
          </p:cNvPr>
          <p:cNvSpPr/>
          <p:nvPr/>
        </p:nvSpPr>
        <p:spPr>
          <a:xfrm>
            <a:off x="2293820" y="4393872"/>
            <a:ext cx="540000" cy="540000"/>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bg1"/>
                </a:solidFill>
                <a:latin typeface="+mj-lt"/>
                <a:cs typeface="Franklin Gothic Book"/>
              </a:rPr>
              <a:t>3</a:t>
            </a:r>
          </a:p>
        </p:txBody>
      </p:sp>
      <p:sp>
        <p:nvSpPr>
          <p:cNvPr id="34" name="TextBox 33">
            <a:extLst>
              <a:ext uri="{FF2B5EF4-FFF2-40B4-BE49-F238E27FC236}">
                <a16:creationId xmlns:a16="http://schemas.microsoft.com/office/drawing/2014/main" id="{0C889972-20D2-E39A-54E8-9EF0BC5B4D96}"/>
              </a:ext>
            </a:extLst>
          </p:cNvPr>
          <p:cNvSpPr txBox="1"/>
          <p:nvPr/>
        </p:nvSpPr>
        <p:spPr>
          <a:xfrm>
            <a:off x="3022872" y="3350856"/>
            <a:ext cx="5784111" cy="677086"/>
          </a:xfrm>
          <a:prstGeom prst="rect">
            <a:avLst/>
          </a:prstGeom>
          <a:solidFill>
            <a:schemeClr val="bg2">
              <a:lumMod val="40000"/>
              <a:lumOff val="60000"/>
            </a:schemeClr>
          </a:solidFill>
        </p:spPr>
        <p:txBody>
          <a:bodyPr wrap="square" lIns="91440" tIns="0" rIns="91440" bIns="36000" rtlCol="0" anchor="ctr">
            <a:noAutofit/>
          </a:bodyPr>
          <a:lstStyle/>
          <a:p>
            <a:r>
              <a:rPr lang="en-US" sz="2000">
                <a:solidFill>
                  <a:schemeClr val="tx2"/>
                </a:solidFill>
                <a:latin typeface="+mj-lt"/>
              </a:rPr>
              <a:t>…how are PSPs evolving… </a:t>
            </a:r>
            <a:endParaRPr lang="en-US" sz="2000" dirty="0">
              <a:solidFill>
                <a:schemeClr val="tx2"/>
              </a:solidFill>
              <a:latin typeface="+mj-lt"/>
            </a:endParaRPr>
          </a:p>
        </p:txBody>
      </p:sp>
      <p:sp>
        <p:nvSpPr>
          <p:cNvPr id="35" name="TextBox 34">
            <a:extLst>
              <a:ext uri="{FF2B5EF4-FFF2-40B4-BE49-F238E27FC236}">
                <a16:creationId xmlns:a16="http://schemas.microsoft.com/office/drawing/2014/main" id="{3081FF15-5E1F-B666-62E6-DE57F2DB1F37}"/>
              </a:ext>
            </a:extLst>
          </p:cNvPr>
          <p:cNvSpPr txBox="1"/>
          <p:nvPr/>
        </p:nvSpPr>
        <p:spPr>
          <a:xfrm>
            <a:off x="3022872" y="4314202"/>
            <a:ext cx="5784111" cy="677086"/>
          </a:xfrm>
          <a:prstGeom prst="rect">
            <a:avLst/>
          </a:prstGeom>
          <a:solidFill>
            <a:schemeClr val="accent2"/>
          </a:solidFill>
        </p:spPr>
        <p:txBody>
          <a:bodyPr wrap="square" lIns="91440" tIns="0" rIns="91440" bIns="36000" rtlCol="0" anchor="ctr">
            <a:noAutofit/>
          </a:bodyPr>
          <a:lstStyle>
            <a:defPPr>
              <a:defRPr lang="en-US"/>
            </a:defPPr>
            <a:lvl1pPr>
              <a:defRPr sz="2000">
                <a:solidFill>
                  <a:schemeClr val="tx2"/>
                </a:solidFill>
                <a:latin typeface="+mj-lt"/>
              </a:defRPr>
            </a:lvl1pPr>
          </a:lstStyle>
          <a:p>
            <a:r>
              <a:rPr lang="en-GB" dirty="0">
                <a:solidFill>
                  <a:schemeClr val="bg1"/>
                </a:solidFill>
              </a:rPr>
              <a:t>…and how can we work together?</a:t>
            </a:r>
          </a:p>
        </p:txBody>
      </p:sp>
      <p:sp>
        <p:nvSpPr>
          <p:cNvPr id="14" name="TextBox 13">
            <a:extLst>
              <a:ext uri="{FF2B5EF4-FFF2-40B4-BE49-F238E27FC236}">
                <a16:creationId xmlns:a16="http://schemas.microsoft.com/office/drawing/2014/main" id="{2E92D0FF-EF9A-2F4A-9DAB-892B6141E114}"/>
              </a:ext>
            </a:extLst>
          </p:cNvPr>
          <p:cNvSpPr txBox="1"/>
          <p:nvPr/>
        </p:nvSpPr>
        <p:spPr>
          <a:xfrm>
            <a:off x="3022871" y="2387510"/>
            <a:ext cx="5784111" cy="677086"/>
          </a:xfrm>
          <a:prstGeom prst="rect">
            <a:avLst/>
          </a:prstGeom>
          <a:solidFill>
            <a:schemeClr val="bg2">
              <a:lumMod val="40000"/>
              <a:lumOff val="60000"/>
            </a:schemeClr>
          </a:solidFill>
          <a:ln>
            <a:solidFill>
              <a:schemeClr val="bg1"/>
            </a:solidFill>
          </a:ln>
        </p:spPr>
        <p:txBody>
          <a:bodyPr wrap="square" tIns="0" bIns="36000" rtlCol="0" anchor="ctr">
            <a:noAutofit/>
          </a:bodyPr>
          <a:lstStyle>
            <a:defPPr>
              <a:defRPr lang="en-US"/>
            </a:defPPr>
            <a:lvl2pPr lvl="1" indent="-457200">
              <a:defRPr sz="2000">
                <a:solidFill>
                  <a:schemeClr val="tx2"/>
                </a:solidFill>
                <a:latin typeface="+mj-lt"/>
              </a:defRPr>
            </a:lvl2pPr>
          </a:lstStyle>
          <a:p>
            <a:pPr lvl="1"/>
            <a:r>
              <a:rPr lang="en-GB" dirty="0"/>
              <a:t>Where are merchant payments developing…</a:t>
            </a:r>
          </a:p>
        </p:txBody>
      </p:sp>
      <p:sp>
        <p:nvSpPr>
          <p:cNvPr id="2" name="TextBox 1">
            <a:extLst>
              <a:ext uri="{FF2B5EF4-FFF2-40B4-BE49-F238E27FC236}">
                <a16:creationId xmlns:a16="http://schemas.microsoft.com/office/drawing/2014/main" id="{CDAAB715-AD9E-839E-F2B9-A76B28EF770C}"/>
              </a:ext>
            </a:extLst>
          </p:cNvPr>
          <p:cNvSpPr txBox="1"/>
          <p:nvPr/>
        </p:nvSpPr>
        <p:spPr>
          <a:xfrm>
            <a:off x="2203838" y="1540790"/>
            <a:ext cx="4791603" cy="914400"/>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defPPr>
              <a:defRPr lang="en-US"/>
            </a:defPPr>
            <a:lvl1pPr marL="228600" indent="-228600">
              <a:spcBef>
                <a:spcPts val="500"/>
              </a:spcBef>
              <a:spcAft>
                <a:spcPts val="300"/>
              </a:spcAft>
              <a:buSzPct val="100000"/>
              <a:buNone/>
              <a:defRPr sz="800">
                <a:solidFill>
                  <a:schemeClr val="lt1">
                    <a:lumMod val="100000"/>
                  </a:schemeClr>
                </a:solidFill>
              </a:defRPr>
            </a:lvl1pPr>
            <a:lvl2pPr marL="685800" lvl="1" indent="-228600">
              <a:spcBef>
                <a:spcPts val="500"/>
              </a:spcBef>
              <a:spcAft>
                <a:spcPts val="300"/>
              </a:spcAft>
              <a:buClr>
                <a:schemeClr val="accent2">
                  <a:lumMod val="100000"/>
                </a:schemeClr>
              </a:buClr>
              <a:buSzPct val="100000"/>
              <a:buFont typeface="Arial" panose="020B0604020202020204" pitchFamily="34" charset="0"/>
              <a:buChar char="•"/>
              <a:defRPr sz="800">
                <a:solidFill>
                  <a:schemeClr val="lt1">
                    <a:lumMod val="100000"/>
                  </a:schemeClr>
                </a:solidFill>
              </a:defRPr>
            </a:lvl2pPr>
            <a:lvl3pPr marL="1143000" lvl="2" indent="-228600">
              <a:spcBef>
                <a:spcPts val="500"/>
              </a:spcBef>
              <a:spcAft>
                <a:spcPts val="300"/>
              </a:spcAft>
              <a:buClr>
                <a:schemeClr val="accent2">
                  <a:lumMod val="100000"/>
                </a:schemeClr>
              </a:buClr>
              <a:buSzPct val="100000"/>
              <a:buFont typeface="Arial" panose="020B0604020202020204" pitchFamily="34" charset="0"/>
              <a:buChar char="•"/>
              <a:defRPr sz="800">
                <a:solidFill>
                  <a:schemeClr val="lt1">
                    <a:lumMod val="100000"/>
                  </a:schemeClr>
                </a:solidFill>
              </a:defRPr>
            </a:lvl3pPr>
            <a:lvl4pPr marL="1600200" lvl="3" indent="-228600">
              <a:spcBef>
                <a:spcPts val="500"/>
              </a:spcBef>
              <a:spcAft>
                <a:spcPts val="300"/>
              </a:spcAft>
              <a:buClr>
                <a:schemeClr val="accent5">
                  <a:lumMod val="100000"/>
                </a:schemeClr>
              </a:buClr>
              <a:buSzPct val="100000"/>
              <a:buFont typeface="Courier New" panose="02070309020205020404" pitchFamily="49" charset="0"/>
              <a:buChar char="o"/>
              <a:defRPr sz="800">
                <a:solidFill>
                  <a:schemeClr val="lt1">
                    <a:lumMod val="100000"/>
                  </a:schemeClr>
                </a:solidFill>
              </a:defRPr>
            </a:lvl4pPr>
            <a:lvl5pPr marL="2057400" lvl="4" indent="-228600">
              <a:spcBef>
                <a:spcPts val="500"/>
              </a:spcBef>
              <a:spcAft>
                <a:spcPts val="300"/>
              </a:spcAft>
              <a:buClr>
                <a:schemeClr val="accent4">
                  <a:lumMod val="100000"/>
                </a:schemeClr>
              </a:buClr>
              <a:buSzPct val="100000"/>
              <a:buFont typeface="Wingdings" panose="05000000000000000000" pitchFamily="2" charset="2"/>
              <a:buChar char="§"/>
              <a:defRPr sz="800">
                <a:solidFill>
                  <a:schemeClr val="lt1">
                    <a:lumMod val="100000"/>
                  </a:schemeClr>
                </a:solidFill>
              </a:defRPr>
            </a:lvl5pPr>
            <a:lvl6pPr marL="2514600" lvl="5" indent="-228600">
              <a:lnSpc>
                <a:spcPct val="90000"/>
              </a:lnSpc>
              <a:spcBef>
                <a:spcPts val="500"/>
              </a:spcBef>
              <a:buSzPct val="100000"/>
              <a:buFont typeface="Arial" panose="020B0604020202020204" pitchFamily="34" charset="0"/>
              <a:buChar char="•"/>
              <a:defRPr sz="800">
                <a:solidFill>
                  <a:schemeClr val="lt1">
                    <a:lumMod val="100000"/>
                  </a:schemeClr>
                </a:solidFill>
              </a:defRPr>
            </a:lvl6pPr>
            <a:lvl7pPr marL="2971800" lvl="6" indent="-228600">
              <a:lnSpc>
                <a:spcPct val="90000"/>
              </a:lnSpc>
              <a:spcBef>
                <a:spcPts val="500"/>
              </a:spcBef>
              <a:buSzPct val="100000"/>
              <a:buFont typeface="Arial" panose="020B0604020202020204" pitchFamily="34" charset="0"/>
              <a:buChar char="•"/>
              <a:defRPr sz="800">
                <a:solidFill>
                  <a:schemeClr val="lt1">
                    <a:lumMod val="100000"/>
                  </a:schemeClr>
                </a:solidFill>
              </a:defRPr>
            </a:lvl7pPr>
            <a:lvl8pPr marL="3429000" lvl="7" indent="-228600">
              <a:lnSpc>
                <a:spcPct val="90000"/>
              </a:lnSpc>
              <a:spcBef>
                <a:spcPts val="500"/>
              </a:spcBef>
              <a:buSzPct val="100000"/>
              <a:buFont typeface="Arial" panose="020B0604020202020204" pitchFamily="34" charset="0"/>
              <a:buChar char="•"/>
              <a:defRPr sz="800">
                <a:solidFill>
                  <a:schemeClr val="lt1">
                    <a:lumMod val="100000"/>
                  </a:schemeClr>
                </a:solidFill>
              </a:defRPr>
            </a:lvl8pPr>
            <a:lvl9pPr marL="3886200" lvl="8" indent="-228600">
              <a:lnSpc>
                <a:spcPct val="90000"/>
              </a:lnSpc>
              <a:spcBef>
                <a:spcPts val="500"/>
              </a:spcBef>
              <a:buSzPct val="100000"/>
              <a:buFont typeface="Arial" panose="020B0604020202020204" pitchFamily="34" charset="0"/>
              <a:buChar char="•"/>
              <a:defRPr sz="800">
                <a:solidFill>
                  <a:schemeClr val="lt1">
                    <a:lumMod val="100000"/>
                  </a:schemeClr>
                </a:solidFill>
              </a:defRPr>
            </a:lvl9pPr>
          </a:lstStyle>
          <a:p>
            <a:pPr marL="0" lvl="1" indent="0">
              <a:buNone/>
            </a:pPr>
            <a:r>
              <a:rPr lang="en-GB" sz="3200" dirty="0">
                <a:solidFill>
                  <a:schemeClr val="accent6"/>
                </a:solidFill>
              </a:rPr>
              <a:t>Today’s Discussion Topics:</a:t>
            </a:r>
          </a:p>
        </p:txBody>
      </p:sp>
    </p:spTree>
    <p:extLst>
      <p:ext uri="{BB962C8B-B14F-4D97-AF65-F5344CB8AC3E}">
        <p14:creationId xmlns:p14="http://schemas.microsoft.com/office/powerpoint/2010/main" val="2249708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E8911-88EA-A6B2-BA48-9ACA2C971A24}"/>
              </a:ext>
            </a:extLst>
          </p:cNvPr>
          <p:cNvSpPr>
            <a:spLocks noGrp="1"/>
          </p:cNvSpPr>
          <p:nvPr>
            <p:ph type="title"/>
          </p:nvPr>
        </p:nvSpPr>
        <p:spPr/>
        <p:txBody>
          <a:bodyPr/>
          <a:lstStyle/>
          <a:p>
            <a:r>
              <a:rPr lang="en-GB" dirty="0"/>
              <a:t>How is this all going to work?</a:t>
            </a:r>
          </a:p>
        </p:txBody>
      </p:sp>
      <p:sp>
        <p:nvSpPr>
          <p:cNvPr id="3" name="Text Placeholder 2">
            <a:extLst>
              <a:ext uri="{FF2B5EF4-FFF2-40B4-BE49-F238E27FC236}">
                <a16:creationId xmlns:a16="http://schemas.microsoft.com/office/drawing/2014/main" id="{932C87FD-8067-6B54-1AA5-EFE9E34C874B}"/>
              </a:ext>
            </a:extLst>
          </p:cNvPr>
          <p:cNvSpPr>
            <a:spLocks noGrp="1"/>
          </p:cNvSpPr>
          <p:nvPr>
            <p:ph type="body" sz="quarter" idx="10"/>
          </p:nvPr>
        </p:nvSpPr>
        <p:spPr>
          <a:xfrm>
            <a:off x="2187828" y="1641968"/>
            <a:ext cx="9548163" cy="4607451"/>
          </a:xfrm>
        </p:spPr>
        <p:txBody>
          <a:bodyPr/>
          <a:lstStyle/>
          <a:p>
            <a:pPr lvl="1"/>
            <a:r>
              <a:rPr lang="en-GB" sz="2000" dirty="0"/>
              <a:t>Solve </a:t>
            </a:r>
            <a:r>
              <a:rPr lang="en-GB" sz="2800" b="1" dirty="0">
                <a:solidFill>
                  <a:schemeClr val="accent6"/>
                </a:solidFill>
              </a:rPr>
              <a:t>costly pain points </a:t>
            </a:r>
            <a:r>
              <a:rPr lang="en-GB" sz="2000" dirty="0"/>
              <a:t>for merchants of all sizes, rather than…</a:t>
            </a:r>
          </a:p>
          <a:p>
            <a:pPr lvl="1"/>
            <a:r>
              <a:rPr lang="en-GB" sz="2000" dirty="0"/>
              <a:t>…trying to fit technology solutions into existing use cases</a:t>
            </a:r>
          </a:p>
          <a:p>
            <a:pPr lvl="1"/>
            <a:endParaRPr lang="en-GB" sz="2000" dirty="0"/>
          </a:p>
          <a:p>
            <a:pPr lvl="1"/>
            <a:r>
              <a:rPr lang="en-GB" sz="2000" dirty="0"/>
              <a:t>Jointly </a:t>
            </a:r>
            <a:r>
              <a:rPr lang="en-GB" sz="2800" b="1" dirty="0">
                <a:solidFill>
                  <a:schemeClr val="accent6"/>
                </a:solidFill>
              </a:rPr>
              <a:t>iterate MVP products </a:t>
            </a:r>
            <a:r>
              <a:rPr lang="en-GB" sz="2000" dirty="0"/>
              <a:t>between PSPs and merchants, rather than…</a:t>
            </a:r>
          </a:p>
          <a:p>
            <a:pPr lvl="1"/>
            <a:r>
              <a:rPr lang="en-GB" sz="2000" dirty="0"/>
              <a:t>…relying on other parts of the payments value chain to innovative for you</a:t>
            </a:r>
          </a:p>
          <a:p>
            <a:pPr lvl="1"/>
            <a:endParaRPr lang="en-GB" sz="2000" dirty="0"/>
          </a:p>
          <a:p>
            <a:pPr lvl="1"/>
            <a:r>
              <a:rPr lang="en-GB" sz="2000" dirty="0"/>
              <a:t>Using </a:t>
            </a:r>
            <a:r>
              <a:rPr lang="en-GB" sz="2800" b="1" dirty="0">
                <a:solidFill>
                  <a:schemeClr val="accent6"/>
                </a:solidFill>
              </a:rPr>
              <a:t>regulation and risk</a:t>
            </a:r>
            <a:r>
              <a:rPr lang="en-GB" sz="2000" dirty="0"/>
              <a:t> as opportunity to deliver new services, rather than…</a:t>
            </a:r>
          </a:p>
          <a:p>
            <a:pPr lvl="1"/>
            <a:r>
              <a:rPr lang="en-GB" sz="2000" dirty="0"/>
              <a:t>Using it as an excuse not to innovate</a:t>
            </a:r>
          </a:p>
          <a:p>
            <a:pPr lvl="1"/>
            <a:endParaRPr lang="en-GB" sz="2000" dirty="0"/>
          </a:p>
        </p:txBody>
      </p:sp>
      <p:sp>
        <p:nvSpPr>
          <p:cNvPr id="5" name="Slide Number Placeholder 2">
            <a:extLst>
              <a:ext uri="{FF2B5EF4-FFF2-40B4-BE49-F238E27FC236}">
                <a16:creationId xmlns:a16="http://schemas.microsoft.com/office/drawing/2014/main" id="{CF3DD8B8-057B-9051-1773-9E0F0EC211B7}"/>
              </a:ext>
            </a:extLst>
          </p:cNvPr>
          <p:cNvSpPr>
            <a:spLocks noGrp="1"/>
          </p:cNvSpPr>
          <p:nvPr>
            <p:ph type="sldNum" sz="quarter" idx="4"/>
          </p:nvPr>
        </p:nvSpPr>
        <p:spPr>
          <a:xfrm>
            <a:off x="11615704" y="6457325"/>
            <a:ext cx="526773" cy="365125"/>
          </a:xfrm>
        </p:spPr>
        <p:txBody>
          <a:bodyPr/>
          <a:lstStyle/>
          <a:p>
            <a:fld id="{E399013F-DCA0-604C-9329-54DDD43298F2}" type="slidenum">
              <a:rPr lang="en-US" smtClean="0">
                <a:cs typeface="Franklin Gothic Book"/>
              </a:rPr>
              <a:pPr/>
              <a:t>19</a:t>
            </a:fld>
            <a:r>
              <a:rPr lang="en-US" dirty="0"/>
              <a:t>  </a:t>
            </a:r>
          </a:p>
        </p:txBody>
      </p:sp>
      <p:sp>
        <p:nvSpPr>
          <p:cNvPr id="7" name="TextBox 6">
            <a:extLst>
              <a:ext uri="{FF2B5EF4-FFF2-40B4-BE49-F238E27FC236}">
                <a16:creationId xmlns:a16="http://schemas.microsoft.com/office/drawing/2014/main" id="{0C2017F6-99E7-52F3-D470-E118D29D609F}"/>
              </a:ext>
            </a:extLst>
          </p:cNvPr>
          <p:cNvSpPr txBox="1"/>
          <p:nvPr/>
        </p:nvSpPr>
        <p:spPr>
          <a:xfrm>
            <a:off x="129326" y="2183075"/>
            <a:ext cx="2466916" cy="2800767"/>
          </a:xfrm>
          <a:prstGeom prst="rect">
            <a:avLst/>
          </a:prstGeom>
          <a:noFill/>
          <a:ln>
            <a:noFill/>
          </a:ln>
          <a:effectLst/>
        </p:spPr>
        <p:style>
          <a:lnRef idx="0">
            <a:scrgbClr r="0" g="0" b="0"/>
          </a:lnRef>
          <a:fillRef idx="0">
            <a:scrgbClr r="0" g="0" b="0"/>
          </a:fillRef>
          <a:effectRef idx="0">
            <a:scrgbClr r="0" g="0" b="0"/>
          </a:effectRef>
          <a:fontRef idx="minor">
            <a:schemeClr val="lt1"/>
          </a:fontRef>
        </p:style>
        <p:txBody>
          <a:bodyPr wrap="square">
            <a:spAutoFit/>
          </a:bodyPr>
          <a:lstStyle/>
          <a:p>
            <a:pPr algn="ctr"/>
            <a:r>
              <a:rPr lang="en-GB" sz="4400" dirty="0">
                <a:solidFill>
                  <a:schemeClr val="accent1"/>
                </a:solidFill>
              </a:rPr>
              <a:t>Jointly work together to…</a:t>
            </a:r>
          </a:p>
        </p:txBody>
      </p:sp>
    </p:spTree>
    <p:extLst>
      <p:ext uri="{BB962C8B-B14F-4D97-AF65-F5344CB8AC3E}">
        <p14:creationId xmlns:p14="http://schemas.microsoft.com/office/powerpoint/2010/main" val="345182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536F1-E5C7-694F-7A0C-DAA516C4B16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C51ED827-754B-1B9B-9A45-AE404338312C}"/>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8FD96614-350A-9375-F739-6E6B979334B8}"/>
              </a:ext>
            </a:extLst>
          </p:cNvPr>
          <p:cNvPicPr>
            <a:picLocks noChangeAspect="1"/>
          </p:cNvPicPr>
          <p:nvPr/>
        </p:nvPicPr>
        <p:blipFill>
          <a:blip r:embed="rId2"/>
          <a:stretch>
            <a:fillRect/>
          </a:stretch>
        </p:blipFill>
        <p:spPr>
          <a:xfrm>
            <a:off x="0" y="0"/>
            <a:ext cx="12192000" cy="6863550"/>
          </a:xfrm>
          <a:prstGeom prst="rect">
            <a:avLst/>
          </a:prstGeom>
        </p:spPr>
      </p:pic>
    </p:spTree>
    <p:extLst>
      <p:ext uri="{BB962C8B-B14F-4D97-AF65-F5344CB8AC3E}">
        <p14:creationId xmlns:p14="http://schemas.microsoft.com/office/powerpoint/2010/main" val="3725007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DCA06-0274-1066-4177-234E8D9783BE}"/>
            </a:ext>
          </a:extLst>
        </p:cNvPr>
        <p:cNvGrpSpPr/>
        <p:nvPr/>
      </p:nvGrpSpPr>
      <p:grpSpPr>
        <a:xfrm>
          <a:off x="0" y="0"/>
          <a:ext cx="0" cy="0"/>
          <a:chOff x="0" y="0"/>
          <a:chExt cx="0" cy="0"/>
        </a:xfrm>
      </p:grpSpPr>
      <p:sp>
        <p:nvSpPr>
          <p:cNvPr id="4" name="Freeform 4">
            <a:extLst>
              <a:ext uri="{FF2B5EF4-FFF2-40B4-BE49-F238E27FC236}">
                <a16:creationId xmlns:a16="http://schemas.microsoft.com/office/drawing/2014/main" id="{32F3B895-7F9E-4F3E-BB1C-90D73AD6BC7C}"/>
              </a:ext>
            </a:extLst>
          </p:cNvPr>
          <p:cNvSpPr/>
          <p:nvPr/>
        </p:nvSpPr>
        <p:spPr>
          <a:xfrm>
            <a:off x="-78631" y="-118617"/>
            <a:ext cx="1043117" cy="944495"/>
          </a:xfrm>
          <a:custGeom>
            <a:avLst/>
            <a:gdLst/>
            <a:ahLst/>
            <a:cxnLst/>
            <a:rect l="l" t="t" r="r" b="b"/>
            <a:pathLst>
              <a:path w="1564675" h="1416742">
                <a:moveTo>
                  <a:pt x="0" y="0"/>
                </a:moveTo>
                <a:lnTo>
                  <a:pt x="1564675" y="0"/>
                </a:lnTo>
                <a:lnTo>
                  <a:pt x="1564675" y="1416742"/>
                </a:lnTo>
                <a:lnTo>
                  <a:pt x="0" y="14167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5" name="Freeform 5">
            <a:extLst>
              <a:ext uri="{FF2B5EF4-FFF2-40B4-BE49-F238E27FC236}">
                <a16:creationId xmlns:a16="http://schemas.microsoft.com/office/drawing/2014/main" id="{98A94385-3CD3-B00B-2890-EB0BB2DB25B6}"/>
              </a:ext>
            </a:extLst>
          </p:cNvPr>
          <p:cNvSpPr/>
          <p:nvPr/>
        </p:nvSpPr>
        <p:spPr>
          <a:xfrm>
            <a:off x="449974" y="4924064"/>
            <a:ext cx="1153329" cy="461331"/>
          </a:xfrm>
          <a:custGeom>
            <a:avLst/>
            <a:gdLst/>
            <a:ahLst/>
            <a:cxnLst/>
            <a:rect l="l" t="t" r="r" b="b"/>
            <a:pathLst>
              <a:path w="1729993" h="691997">
                <a:moveTo>
                  <a:pt x="0" y="0"/>
                </a:moveTo>
                <a:lnTo>
                  <a:pt x="1729993" y="0"/>
                </a:lnTo>
                <a:lnTo>
                  <a:pt x="1729993" y="691997"/>
                </a:lnTo>
                <a:lnTo>
                  <a:pt x="0" y="6919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sp>
        <p:nvSpPr>
          <p:cNvPr id="7" name="Freeform 7">
            <a:extLst>
              <a:ext uri="{FF2B5EF4-FFF2-40B4-BE49-F238E27FC236}">
                <a16:creationId xmlns:a16="http://schemas.microsoft.com/office/drawing/2014/main" id="{B1FA127D-B70E-9B87-D84B-F13C7B7DE4CC}"/>
              </a:ext>
            </a:extLst>
          </p:cNvPr>
          <p:cNvSpPr/>
          <p:nvPr/>
        </p:nvSpPr>
        <p:spPr>
          <a:xfrm>
            <a:off x="10930083" y="66441"/>
            <a:ext cx="1435947" cy="574379"/>
          </a:xfrm>
          <a:custGeom>
            <a:avLst/>
            <a:gdLst/>
            <a:ahLst/>
            <a:cxnLst/>
            <a:rect l="l" t="t" r="r" b="b"/>
            <a:pathLst>
              <a:path w="2153921" h="861569">
                <a:moveTo>
                  <a:pt x="0" y="0"/>
                </a:moveTo>
                <a:lnTo>
                  <a:pt x="2153921" y="0"/>
                </a:lnTo>
                <a:lnTo>
                  <a:pt x="2153921" y="861569"/>
                </a:lnTo>
                <a:lnTo>
                  <a:pt x="0" y="8615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sp>
        <p:nvSpPr>
          <p:cNvPr id="8" name="Freeform 8">
            <a:extLst>
              <a:ext uri="{FF2B5EF4-FFF2-40B4-BE49-F238E27FC236}">
                <a16:creationId xmlns:a16="http://schemas.microsoft.com/office/drawing/2014/main" id="{0C799382-A7B3-31F7-8A27-CB9807F8995F}"/>
              </a:ext>
            </a:extLst>
          </p:cNvPr>
          <p:cNvSpPr/>
          <p:nvPr/>
        </p:nvSpPr>
        <p:spPr>
          <a:xfrm>
            <a:off x="-457228" y="1687278"/>
            <a:ext cx="1021895" cy="408758"/>
          </a:xfrm>
          <a:custGeom>
            <a:avLst/>
            <a:gdLst/>
            <a:ahLst/>
            <a:cxnLst/>
            <a:rect l="l" t="t" r="r" b="b"/>
            <a:pathLst>
              <a:path w="1532843" h="613137">
                <a:moveTo>
                  <a:pt x="0" y="0"/>
                </a:moveTo>
                <a:lnTo>
                  <a:pt x="1532843" y="0"/>
                </a:lnTo>
                <a:lnTo>
                  <a:pt x="1532843" y="613137"/>
                </a:lnTo>
                <a:lnTo>
                  <a:pt x="0" y="6131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a:p>
        </p:txBody>
      </p:sp>
      <p:sp>
        <p:nvSpPr>
          <p:cNvPr id="9" name="Freeform 28">
            <a:extLst>
              <a:ext uri="{FF2B5EF4-FFF2-40B4-BE49-F238E27FC236}">
                <a16:creationId xmlns:a16="http://schemas.microsoft.com/office/drawing/2014/main" id="{C128A39B-A031-2CE8-3623-448EB467B2BE}"/>
              </a:ext>
            </a:extLst>
          </p:cNvPr>
          <p:cNvSpPr/>
          <p:nvPr/>
        </p:nvSpPr>
        <p:spPr>
          <a:xfrm>
            <a:off x="10897372" y="199091"/>
            <a:ext cx="1011808" cy="1011808"/>
          </a:xfrm>
          <a:custGeom>
            <a:avLst/>
            <a:gdLst/>
            <a:ahLst/>
            <a:cxnLst/>
            <a:rect l="l" t="t" r="r" b="b"/>
            <a:pathLst>
              <a:path w="1517712" h="1517712">
                <a:moveTo>
                  <a:pt x="0" y="0"/>
                </a:moveTo>
                <a:lnTo>
                  <a:pt x="1517712" y="0"/>
                </a:lnTo>
                <a:lnTo>
                  <a:pt x="1517712" y="1517711"/>
                </a:lnTo>
                <a:lnTo>
                  <a:pt x="0" y="1517711"/>
                </a:lnTo>
                <a:lnTo>
                  <a:pt x="0" y="0"/>
                </a:lnTo>
                <a:close/>
              </a:path>
            </a:pathLst>
          </a:custGeom>
          <a:blipFill>
            <a:blip r:embed="rId8"/>
            <a:stretch>
              <a:fillRect/>
            </a:stretch>
          </a:blipFill>
        </p:spPr>
        <p:txBody>
          <a:bodyPr/>
          <a:lstStyle/>
          <a:p>
            <a:endParaRPr lang="en-GB" sz="1200"/>
          </a:p>
        </p:txBody>
      </p:sp>
      <p:pic>
        <p:nvPicPr>
          <p:cNvPr id="6146" name="Picture 2">
            <a:extLst>
              <a:ext uri="{FF2B5EF4-FFF2-40B4-BE49-F238E27FC236}">
                <a16:creationId xmlns:a16="http://schemas.microsoft.com/office/drawing/2014/main" id="{0B666FA0-8F74-A783-E4D3-8013F572B3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9078" y="-256396"/>
            <a:ext cx="10748748" cy="80576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43FE41E-9B7A-97BB-0149-DC1D9B8950B3}"/>
              </a:ext>
            </a:extLst>
          </p:cNvPr>
          <p:cNvSpPr txBox="1"/>
          <p:nvPr/>
        </p:nvSpPr>
        <p:spPr>
          <a:xfrm>
            <a:off x="3058129" y="849078"/>
            <a:ext cx="6075743" cy="1676400"/>
          </a:xfrm>
          <a:prstGeom prst="roundRect">
            <a:avLst/>
          </a:prstGeom>
          <a:solidFill>
            <a:srgbClr val="C4EC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indent="-457200" algn="ctr">
              <a:spcBef>
                <a:spcPct val="20000"/>
              </a:spcBef>
              <a:buSzPct val="100000"/>
              <a:defRPr>
                <a:solidFill>
                  <a:schemeClr val="lt1">
                    <a:lumMod val="100000"/>
                  </a:schemeClr>
                </a:solidFill>
              </a:defRPr>
            </a:lvl1pPr>
            <a:lvl2pPr marL="342900" lvl="1" indent="-342900" algn="ctr">
              <a:spcBef>
                <a:spcPct val="20000"/>
              </a:spcBef>
              <a:buSzPct val="100000"/>
              <a:buFont typeface="Arial" panose="020B0604020202020204" pitchFamily="34" charset="0"/>
              <a:buChar char="•"/>
              <a:defRPr>
                <a:solidFill>
                  <a:schemeClr val="lt1">
                    <a:lumMod val="100000"/>
                  </a:schemeClr>
                </a:solidFill>
              </a:defRPr>
            </a:lvl2pPr>
            <a:lvl3pPr marL="742950" lvl="2" indent="-285750" algn="ctr">
              <a:spcBef>
                <a:spcPct val="20000"/>
              </a:spcBef>
              <a:buSzPct val="100000"/>
              <a:buFont typeface="Arial" panose="020B0604020202020204" pitchFamily="34" charset="0"/>
              <a:buChar char="–"/>
              <a:defRPr>
                <a:solidFill>
                  <a:schemeClr val="lt1">
                    <a:lumMod val="100000"/>
                  </a:schemeClr>
                </a:solidFill>
              </a:defRPr>
            </a:lvl3pPr>
            <a:lvl4pPr marL="1143000" lvl="3" indent="-228600" algn="ctr">
              <a:spcBef>
                <a:spcPct val="20000"/>
              </a:spcBef>
              <a:buSzPct val="100000"/>
              <a:buFont typeface="Arial" panose="020B0604020202020204" pitchFamily="34" charset="0"/>
              <a:buChar char="•"/>
              <a:defRPr>
                <a:solidFill>
                  <a:schemeClr val="lt1">
                    <a:lumMod val="100000"/>
                  </a:schemeClr>
                </a:solidFill>
              </a:defRPr>
            </a:lvl4pPr>
            <a:lvl5pPr marL="1600200" lvl="4" indent="-228600" algn="ctr">
              <a:spcBef>
                <a:spcPct val="20000"/>
              </a:spcBef>
              <a:buSzPct val="100000"/>
              <a:buFont typeface="Arial" panose="020B0604020202020204" pitchFamily="34" charset="0"/>
              <a:buChar char="–"/>
              <a:defRPr>
                <a:solidFill>
                  <a:schemeClr val="lt1">
                    <a:lumMod val="100000"/>
                  </a:schemeClr>
                </a:solidFill>
              </a:defRPr>
            </a:lvl5pPr>
            <a:lvl6pPr marL="2057400" lvl="5" indent="-228600" algn="ctr">
              <a:spcBef>
                <a:spcPct val="20000"/>
              </a:spcBef>
              <a:buSzPct val="100000"/>
              <a:buFont typeface="Arial" panose="020B0604020202020204" pitchFamily="34" charset="0"/>
              <a:buChar char="»"/>
              <a:defRPr>
                <a:solidFill>
                  <a:schemeClr val="lt1">
                    <a:lumMod val="100000"/>
                  </a:schemeClr>
                </a:solidFill>
              </a:defRPr>
            </a:lvl6pPr>
            <a:lvl7pPr marL="2514600" lvl="6" indent="-228600" algn="ctr">
              <a:spcBef>
                <a:spcPct val="20000"/>
              </a:spcBef>
              <a:buSzPct val="100000"/>
              <a:buFont typeface="Arial" panose="020B0604020202020204" pitchFamily="34" charset="0"/>
              <a:buChar char="•"/>
              <a:defRPr>
                <a:solidFill>
                  <a:schemeClr val="lt1">
                    <a:lumMod val="100000"/>
                  </a:schemeClr>
                </a:solidFill>
              </a:defRPr>
            </a:lvl7pPr>
            <a:lvl8pPr marL="2971800" lvl="7" indent="-228600" algn="ctr">
              <a:spcBef>
                <a:spcPct val="20000"/>
              </a:spcBef>
              <a:buSzPct val="100000"/>
              <a:buFont typeface="Arial" panose="020B0604020202020204" pitchFamily="34" charset="0"/>
              <a:buChar char="•"/>
              <a:defRPr>
                <a:solidFill>
                  <a:schemeClr val="lt1">
                    <a:lumMod val="100000"/>
                  </a:schemeClr>
                </a:solidFill>
              </a:defRPr>
            </a:lvl8pPr>
            <a:lvl9pPr marL="3429000" lvl="8" indent="-228600" algn="ctr">
              <a:spcBef>
                <a:spcPct val="20000"/>
              </a:spcBef>
              <a:buSzPct val="100000"/>
              <a:buFont typeface="Arial" panose="020B0604020202020204" pitchFamily="34" charset="0"/>
              <a:buChar char="•"/>
              <a:defRPr>
                <a:solidFill>
                  <a:schemeClr val="lt1">
                    <a:lumMod val="100000"/>
                  </a:schemeClr>
                </a:solidFill>
              </a:defRPr>
            </a:lvl9pPr>
          </a:lstStyle>
          <a:p>
            <a:pPr marL="0" lvl="1" indent="0">
              <a:buNone/>
            </a:pPr>
            <a:r>
              <a:rPr lang="en-GB" sz="5400" dirty="0">
                <a:solidFill>
                  <a:schemeClr val="tx2"/>
                </a:solidFill>
                <a:latin typeface="Bradley Hand ITC" panose="03070402050302030203" pitchFamily="66" charset="0"/>
                <a:ea typeface="ADLaM Display" panose="020F0502020204030204" pitchFamily="2" charset="0"/>
                <a:cs typeface="ADLaM Display" panose="020F0502020204030204" pitchFamily="2" charset="0"/>
              </a:rPr>
              <a:t>Time for more questions!</a:t>
            </a:r>
          </a:p>
        </p:txBody>
      </p:sp>
    </p:spTree>
    <p:extLst>
      <p:ext uri="{BB962C8B-B14F-4D97-AF65-F5344CB8AC3E}">
        <p14:creationId xmlns:p14="http://schemas.microsoft.com/office/powerpoint/2010/main" val="1060280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3E2323E8-6135-A844-8AA2-9AD32652A2BB}"/>
              </a:ext>
            </a:extLst>
          </p:cNvPr>
          <p:cNvSpPr/>
          <p:nvPr/>
        </p:nvSpPr>
        <p:spPr>
          <a:xfrm>
            <a:off x="2293820" y="2447283"/>
            <a:ext cx="540000" cy="540000"/>
          </a:xfrm>
          <a:prstGeom prst="ellipse">
            <a:avLst/>
          </a:prstGeom>
          <a:solidFill>
            <a:schemeClr val="bg2">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2"/>
                </a:solidFill>
                <a:latin typeface="+mj-lt"/>
              </a:rPr>
              <a:t>1</a:t>
            </a:r>
          </a:p>
        </p:txBody>
      </p:sp>
      <p:sp>
        <p:nvSpPr>
          <p:cNvPr id="8" name="Oval 7">
            <a:extLst>
              <a:ext uri="{FF2B5EF4-FFF2-40B4-BE49-F238E27FC236}">
                <a16:creationId xmlns:a16="http://schemas.microsoft.com/office/drawing/2014/main" id="{D4D972E6-DDF6-3747-AE44-6F63F8A04E24}"/>
              </a:ext>
            </a:extLst>
          </p:cNvPr>
          <p:cNvSpPr/>
          <p:nvPr/>
        </p:nvSpPr>
        <p:spPr>
          <a:xfrm>
            <a:off x="2293820" y="3455069"/>
            <a:ext cx="540000" cy="540000"/>
          </a:xfrm>
          <a:prstGeom prst="ellipse">
            <a:avLst/>
          </a:prstGeom>
          <a:solidFill>
            <a:schemeClr val="bg2">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2"/>
                </a:solidFill>
                <a:latin typeface="+mj-lt"/>
                <a:cs typeface="Franklin Gothic Book"/>
              </a:rPr>
              <a:t>2</a:t>
            </a:r>
          </a:p>
        </p:txBody>
      </p:sp>
      <p:sp>
        <p:nvSpPr>
          <p:cNvPr id="9" name="Oval 8">
            <a:extLst>
              <a:ext uri="{FF2B5EF4-FFF2-40B4-BE49-F238E27FC236}">
                <a16:creationId xmlns:a16="http://schemas.microsoft.com/office/drawing/2014/main" id="{2379ADFF-4ED3-0D4E-A270-FF87B9B43A72}"/>
              </a:ext>
            </a:extLst>
          </p:cNvPr>
          <p:cNvSpPr/>
          <p:nvPr/>
        </p:nvSpPr>
        <p:spPr>
          <a:xfrm>
            <a:off x="2293820" y="4393872"/>
            <a:ext cx="540000" cy="540000"/>
          </a:xfrm>
          <a:prstGeom prst="ellipse">
            <a:avLst/>
          </a:prstGeom>
          <a:solidFill>
            <a:schemeClr val="bg2">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2"/>
                </a:solidFill>
                <a:latin typeface="+mj-lt"/>
                <a:cs typeface="Franklin Gothic Book"/>
              </a:rPr>
              <a:t>3</a:t>
            </a:r>
          </a:p>
        </p:txBody>
      </p:sp>
      <p:sp>
        <p:nvSpPr>
          <p:cNvPr id="34" name="TextBox 33">
            <a:extLst>
              <a:ext uri="{FF2B5EF4-FFF2-40B4-BE49-F238E27FC236}">
                <a16:creationId xmlns:a16="http://schemas.microsoft.com/office/drawing/2014/main" id="{0C889972-20D2-E39A-54E8-9EF0BC5B4D96}"/>
              </a:ext>
            </a:extLst>
          </p:cNvPr>
          <p:cNvSpPr txBox="1"/>
          <p:nvPr/>
        </p:nvSpPr>
        <p:spPr>
          <a:xfrm>
            <a:off x="3022872" y="3350856"/>
            <a:ext cx="5784111" cy="677086"/>
          </a:xfrm>
          <a:prstGeom prst="rect">
            <a:avLst/>
          </a:prstGeom>
          <a:solidFill>
            <a:schemeClr val="bg2">
              <a:lumMod val="40000"/>
              <a:lumOff val="60000"/>
            </a:schemeClr>
          </a:solidFill>
        </p:spPr>
        <p:txBody>
          <a:bodyPr wrap="square" lIns="91440" tIns="0" rIns="91440" bIns="36000" rtlCol="0" anchor="ctr">
            <a:noAutofit/>
          </a:bodyPr>
          <a:lstStyle/>
          <a:p>
            <a:r>
              <a:rPr lang="en-US" sz="2000" dirty="0">
                <a:solidFill>
                  <a:schemeClr val="tx2"/>
                </a:solidFill>
                <a:latin typeface="+mj-lt"/>
              </a:rPr>
              <a:t>…how are PSPs evolving… </a:t>
            </a:r>
          </a:p>
        </p:txBody>
      </p:sp>
      <p:sp>
        <p:nvSpPr>
          <p:cNvPr id="35" name="TextBox 34">
            <a:extLst>
              <a:ext uri="{FF2B5EF4-FFF2-40B4-BE49-F238E27FC236}">
                <a16:creationId xmlns:a16="http://schemas.microsoft.com/office/drawing/2014/main" id="{3081FF15-5E1F-B666-62E6-DE57F2DB1F37}"/>
              </a:ext>
            </a:extLst>
          </p:cNvPr>
          <p:cNvSpPr txBox="1"/>
          <p:nvPr/>
        </p:nvSpPr>
        <p:spPr>
          <a:xfrm>
            <a:off x="3022872" y="4314202"/>
            <a:ext cx="5784111" cy="677086"/>
          </a:xfrm>
          <a:prstGeom prst="rect">
            <a:avLst/>
          </a:prstGeom>
          <a:solidFill>
            <a:schemeClr val="bg2">
              <a:lumMod val="40000"/>
              <a:lumOff val="60000"/>
            </a:schemeClr>
          </a:solidFill>
        </p:spPr>
        <p:txBody>
          <a:bodyPr wrap="square" lIns="91440" tIns="0" rIns="91440" bIns="36000" rtlCol="0" anchor="ctr">
            <a:noAutofit/>
          </a:bodyPr>
          <a:lstStyle>
            <a:defPPr>
              <a:defRPr lang="en-US"/>
            </a:defPPr>
            <a:lvl1pPr>
              <a:defRPr sz="2000">
                <a:solidFill>
                  <a:schemeClr val="tx2"/>
                </a:solidFill>
                <a:latin typeface="+mj-lt"/>
              </a:defRPr>
            </a:lvl1pPr>
          </a:lstStyle>
          <a:p>
            <a:r>
              <a:rPr lang="en-GB" dirty="0"/>
              <a:t>…and how can we work together?</a:t>
            </a:r>
          </a:p>
        </p:txBody>
      </p:sp>
      <p:sp>
        <p:nvSpPr>
          <p:cNvPr id="14" name="TextBox 13">
            <a:extLst>
              <a:ext uri="{FF2B5EF4-FFF2-40B4-BE49-F238E27FC236}">
                <a16:creationId xmlns:a16="http://schemas.microsoft.com/office/drawing/2014/main" id="{2E92D0FF-EF9A-2F4A-9DAB-892B6141E114}"/>
              </a:ext>
            </a:extLst>
          </p:cNvPr>
          <p:cNvSpPr txBox="1"/>
          <p:nvPr/>
        </p:nvSpPr>
        <p:spPr>
          <a:xfrm>
            <a:off x="3022871" y="2387510"/>
            <a:ext cx="5784111" cy="677086"/>
          </a:xfrm>
          <a:prstGeom prst="rect">
            <a:avLst/>
          </a:prstGeom>
          <a:solidFill>
            <a:schemeClr val="bg2">
              <a:lumMod val="40000"/>
              <a:lumOff val="60000"/>
            </a:schemeClr>
          </a:solidFill>
          <a:ln>
            <a:solidFill>
              <a:schemeClr val="bg1"/>
            </a:solidFill>
          </a:ln>
        </p:spPr>
        <p:txBody>
          <a:bodyPr wrap="square" tIns="0" bIns="36000" rtlCol="0" anchor="ctr">
            <a:noAutofit/>
          </a:bodyPr>
          <a:lstStyle>
            <a:defPPr>
              <a:defRPr lang="en-US"/>
            </a:defPPr>
            <a:lvl2pPr lvl="1" indent="-457200">
              <a:defRPr sz="2000">
                <a:solidFill>
                  <a:schemeClr val="tx2"/>
                </a:solidFill>
                <a:latin typeface="+mj-lt"/>
              </a:defRPr>
            </a:lvl2pPr>
          </a:lstStyle>
          <a:p>
            <a:pPr lvl="1"/>
            <a:r>
              <a:rPr lang="en-GB" dirty="0"/>
              <a:t>Where are merchant payments developing…</a:t>
            </a:r>
          </a:p>
        </p:txBody>
      </p:sp>
      <p:sp>
        <p:nvSpPr>
          <p:cNvPr id="5" name="TextBox 4">
            <a:extLst>
              <a:ext uri="{FF2B5EF4-FFF2-40B4-BE49-F238E27FC236}">
                <a16:creationId xmlns:a16="http://schemas.microsoft.com/office/drawing/2014/main" id="{4C884D84-848F-9FF5-38F9-5891C7442CC9}"/>
              </a:ext>
            </a:extLst>
          </p:cNvPr>
          <p:cNvSpPr txBox="1"/>
          <p:nvPr/>
        </p:nvSpPr>
        <p:spPr>
          <a:xfrm>
            <a:off x="2203838" y="1540790"/>
            <a:ext cx="4791603" cy="914400"/>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defPPr>
              <a:defRPr lang="en-US"/>
            </a:defPPr>
            <a:lvl1pPr marL="228600" indent="-228600">
              <a:spcBef>
                <a:spcPts val="500"/>
              </a:spcBef>
              <a:spcAft>
                <a:spcPts val="300"/>
              </a:spcAft>
              <a:buSzPct val="100000"/>
              <a:buNone/>
              <a:defRPr sz="800">
                <a:solidFill>
                  <a:schemeClr val="lt1">
                    <a:lumMod val="100000"/>
                  </a:schemeClr>
                </a:solidFill>
              </a:defRPr>
            </a:lvl1pPr>
            <a:lvl2pPr marL="685800" lvl="1" indent="-228600">
              <a:spcBef>
                <a:spcPts val="500"/>
              </a:spcBef>
              <a:spcAft>
                <a:spcPts val="300"/>
              </a:spcAft>
              <a:buClr>
                <a:schemeClr val="accent2">
                  <a:lumMod val="100000"/>
                </a:schemeClr>
              </a:buClr>
              <a:buSzPct val="100000"/>
              <a:buFont typeface="Arial" panose="020B0604020202020204" pitchFamily="34" charset="0"/>
              <a:buChar char="•"/>
              <a:defRPr sz="800">
                <a:solidFill>
                  <a:schemeClr val="lt1">
                    <a:lumMod val="100000"/>
                  </a:schemeClr>
                </a:solidFill>
              </a:defRPr>
            </a:lvl2pPr>
            <a:lvl3pPr marL="1143000" lvl="2" indent="-228600">
              <a:spcBef>
                <a:spcPts val="500"/>
              </a:spcBef>
              <a:spcAft>
                <a:spcPts val="300"/>
              </a:spcAft>
              <a:buClr>
                <a:schemeClr val="accent2">
                  <a:lumMod val="100000"/>
                </a:schemeClr>
              </a:buClr>
              <a:buSzPct val="100000"/>
              <a:buFont typeface="Arial" panose="020B0604020202020204" pitchFamily="34" charset="0"/>
              <a:buChar char="•"/>
              <a:defRPr sz="800">
                <a:solidFill>
                  <a:schemeClr val="lt1">
                    <a:lumMod val="100000"/>
                  </a:schemeClr>
                </a:solidFill>
              </a:defRPr>
            </a:lvl3pPr>
            <a:lvl4pPr marL="1600200" lvl="3" indent="-228600">
              <a:spcBef>
                <a:spcPts val="500"/>
              </a:spcBef>
              <a:spcAft>
                <a:spcPts val="300"/>
              </a:spcAft>
              <a:buClr>
                <a:schemeClr val="accent5">
                  <a:lumMod val="100000"/>
                </a:schemeClr>
              </a:buClr>
              <a:buSzPct val="100000"/>
              <a:buFont typeface="Courier New" panose="02070309020205020404" pitchFamily="49" charset="0"/>
              <a:buChar char="o"/>
              <a:defRPr sz="800">
                <a:solidFill>
                  <a:schemeClr val="lt1">
                    <a:lumMod val="100000"/>
                  </a:schemeClr>
                </a:solidFill>
              </a:defRPr>
            </a:lvl4pPr>
            <a:lvl5pPr marL="2057400" lvl="4" indent="-228600">
              <a:spcBef>
                <a:spcPts val="500"/>
              </a:spcBef>
              <a:spcAft>
                <a:spcPts val="300"/>
              </a:spcAft>
              <a:buClr>
                <a:schemeClr val="accent4">
                  <a:lumMod val="100000"/>
                </a:schemeClr>
              </a:buClr>
              <a:buSzPct val="100000"/>
              <a:buFont typeface="Wingdings" panose="05000000000000000000" pitchFamily="2" charset="2"/>
              <a:buChar char="§"/>
              <a:defRPr sz="800">
                <a:solidFill>
                  <a:schemeClr val="lt1">
                    <a:lumMod val="100000"/>
                  </a:schemeClr>
                </a:solidFill>
              </a:defRPr>
            </a:lvl5pPr>
            <a:lvl6pPr marL="2514600" lvl="5" indent="-228600">
              <a:lnSpc>
                <a:spcPct val="90000"/>
              </a:lnSpc>
              <a:spcBef>
                <a:spcPts val="500"/>
              </a:spcBef>
              <a:buSzPct val="100000"/>
              <a:buFont typeface="Arial" panose="020B0604020202020204" pitchFamily="34" charset="0"/>
              <a:buChar char="•"/>
              <a:defRPr sz="800">
                <a:solidFill>
                  <a:schemeClr val="lt1">
                    <a:lumMod val="100000"/>
                  </a:schemeClr>
                </a:solidFill>
              </a:defRPr>
            </a:lvl6pPr>
            <a:lvl7pPr marL="2971800" lvl="6" indent="-228600">
              <a:lnSpc>
                <a:spcPct val="90000"/>
              </a:lnSpc>
              <a:spcBef>
                <a:spcPts val="500"/>
              </a:spcBef>
              <a:buSzPct val="100000"/>
              <a:buFont typeface="Arial" panose="020B0604020202020204" pitchFamily="34" charset="0"/>
              <a:buChar char="•"/>
              <a:defRPr sz="800">
                <a:solidFill>
                  <a:schemeClr val="lt1">
                    <a:lumMod val="100000"/>
                  </a:schemeClr>
                </a:solidFill>
              </a:defRPr>
            </a:lvl7pPr>
            <a:lvl8pPr marL="3429000" lvl="7" indent="-228600">
              <a:lnSpc>
                <a:spcPct val="90000"/>
              </a:lnSpc>
              <a:spcBef>
                <a:spcPts val="500"/>
              </a:spcBef>
              <a:buSzPct val="100000"/>
              <a:buFont typeface="Arial" panose="020B0604020202020204" pitchFamily="34" charset="0"/>
              <a:buChar char="•"/>
              <a:defRPr sz="800">
                <a:solidFill>
                  <a:schemeClr val="lt1">
                    <a:lumMod val="100000"/>
                  </a:schemeClr>
                </a:solidFill>
              </a:defRPr>
            </a:lvl8pPr>
            <a:lvl9pPr marL="3886200" lvl="8" indent="-228600">
              <a:lnSpc>
                <a:spcPct val="90000"/>
              </a:lnSpc>
              <a:spcBef>
                <a:spcPts val="500"/>
              </a:spcBef>
              <a:buSzPct val="100000"/>
              <a:buFont typeface="Arial" panose="020B0604020202020204" pitchFamily="34" charset="0"/>
              <a:buChar char="•"/>
              <a:defRPr sz="800">
                <a:solidFill>
                  <a:schemeClr val="lt1">
                    <a:lumMod val="100000"/>
                  </a:schemeClr>
                </a:solidFill>
              </a:defRPr>
            </a:lvl9pPr>
          </a:lstStyle>
          <a:p>
            <a:pPr marL="0" lvl="1" indent="0">
              <a:buNone/>
            </a:pPr>
            <a:r>
              <a:rPr lang="en-GB" sz="3200" dirty="0">
                <a:solidFill>
                  <a:schemeClr val="accent6"/>
                </a:solidFill>
              </a:rPr>
              <a:t>Today’s Discussion Topics:</a:t>
            </a:r>
          </a:p>
        </p:txBody>
      </p:sp>
    </p:spTree>
    <p:extLst>
      <p:ext uri="{BB962C8B-B14F-4D97-AF65-F5344CB8AC3E}">
        <p14:creationId xmlns:p14="http://schemas.microsoft.com/office/powerpoint/2010/main" val="115779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34" grpId="0" animBg="1"/>
      <p:bldP spid="35"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3E2323E8-6135-A844-8AA2-9AD32652A2BB}"/>
              </a:ext>
            </a:extLst>
          </p:cNvPr>
          <p:cNvSpPr/>
          <p:nvPr/>
        </p:nvSpPr>
        <p:spPr>
          <a:xfrm>
            <a:off x="2293820" y="2447283"/>
            <a:ext cx="540000" cy="540000"/>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bg1"/>
                </a:solidFill>
                <a:latin typeface="+mj-lt"/>
              </a:rPr>
              <a:t>1</a:t>
            </a:r>
          </a:p>
        </p:txBody>
      </p:sp>
      <p:sp>
        <p:nvSpPr>
          <p:cNvPr id="8" name="Oval 7">
            <a:extLst>
              <a:ext uri="{FF2B5EF4-FFF2-40B4-BE49-F238E27FC236}">
                <a16:creationId xmlns:a16="http://schemas.microsoft.com/office/drawing/2014/main" id="{D4D972E6-DDF6-3747-AE44-6F63F8A04E24}"/>
              </a:ext>
            </a:extLst>
          </p:cNvPr>
          <p:cNvSpPr/>
          <p:nvPr/>
        </p:nvSpPr>
        <p:spPr>
          <a:xfrm>
            <a:off x="2293820" y="3455069"/>
            <a:ext cx="540000" cy="540000"/>
          </a:xfrm>
          <a:prstGeom prst="ellipse">
            <a:avLst/>
          </a:prstGeom>
          <a:solidFill>
            <a:schemeClr val="bg2">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2"/>
                </a:solidFill>
                <a:latin typeface="+mj-lt"/>
                <a:cs typeface="Franklin Gothic Book"/>
              </a:rPr>
              <a:t>2</a:t>
            </a:r>
          </a:p>
        </p:txBody>
      </p:sp>
      <p:sp>
        <p:nvSpPr>
          <p:cNvPr id="9" name="Oval 8">
            <a:extLst>
              <a:ext uri="{FF2B5EF4-FFF2-40B4-BE49-F238E27FC236}">
                <a16:creationId xmlns:a16="http://schemas.microsoft.com/office/drawing/2014/main" id="{2379ADFF-4ED3-0D4E-A270-FF87B9B43A72}"/>
              </a:ext>
            </a:extLst>
          </p:cNvPr>
          <p:cNvSpPr/>
          <p:nvPr/>
        </p:nvSpPr>
        <p:spPr>
          <a:xfrm>
            <a:off x="2293820" y="4393872"/>
            <a:ext cx="540000" cy="540000"/>
          </a:xfrm>
          <a:prstGeom prst="ellipse">
            <a:avLst/>
          </a:prstGeom>
          <a:solidFill>
            <a:schemeClr val="bg2">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2"/>
                </a:solidFill>
                <a:latin typeface="+mj-lt"/>
                <a:cs typeface="Franklin Gothic Book"/>
              </a:rPr>
              <a:t>3</a:t>
            </a:r>
          </a:p>
        </p:txBody>
      </p:sp>
      <p:sp>
        <p:nvSpPr>
          <p:cNvPr id="34" name="TextBox 33">
            <a:extLst>
              <a:ext uri="{FF2B5EF4-FFF2-40B4-BE49-F238E27FC236}">
                <a16:creationId xmlns:a16="http://schemas.microsoft.com/office/drawing/2014/main" id="{0C889972-20D2-E39A-54E8-9EF0BC5B4D96}"/>
              </a:ext>
            </a:extLst>
          </p:cNvPr>
          <p:cNvSpPr txBox="1"/>
          <p:nvPr/>
        </p:nvSpPr>
        <p:spPr>
          <a:xfrm>
            <a:off x="3022872" y="3350856"/>
            <a:ext cx="5784111" cy="677086"/>
          </a:xfrm>
          <a:prstGeom prst="rect">
            <a:avLst/>
          </a:prstGeom>
          <a:solidFill>
            <a:schemeClr val="bg2">
              <a:lumMod val="40000"/>
              <a:lumOff val="60000"/>
            </a:schemeClr>
          </a:solidFill>
        </p:spPr>
        <p:txBody>
          <a:bodyPr wrap="square" lIns="91440" tIns="0" rIns="91440" bIns="36000" rtlCol="0" anchor="ctr">
            <a:noAutofit/>
          </a:bodyPr>
          <a:lstStyle/>
          <a:p>
            <a:r>
              <a:rPr lang="en-US" sz="2000" dirty="0">
                <a:solidFill>
                  <a:schemeClr val="tx2"/>
                </a:solidFill>
                <a:latin typeface="+mj-lt"/>
              </a:rPr>
              <a:t>…how are PSPs evolving… </a:t>
            </a:r>
          </a:p>
        </p:txBody>
      </p:sp>
      <p:sp>
        <p:nvSpPr>
          <p:cNvPr id="35" name="TextBox 34">
            <a:extLst>
              <a:ext uri="{FF2B5EF4-FFF2-40B4-BE49-F238E27FC236}">
                <a16:creationId xmlns:a16="http://schemas.microsoft.com/office/drawing/2014/main" id="{3081FF15-5E1F-B666-62E6-DE57F2DB1F37}"/>
              </a:ext>
            </a:extLst>
          </p:cNvPr>
          <p:cNvSpPr txBox="1"/>
          <p:nvPr/>
        </p:nvSpPr>
        <p:spPr>
          <a:xfrm>
            <a:off x="3022872" y="4314202"/>
            <a:ext cx="5784111" cy="677086"/>
          </a:xfrm>
          <a:prstGeom prst="rect">
            <a:avLst/>
          </a:prstGeom>
          <a:solidFill>
            <a:schemeClr val="bg2">
              <a:lumMod val="40000"/>
              <a:lumOff val="60000"/>
            </a:schemeClr>
          </a:solidFill>
        </p:spPr>
        <p:txBody>
          <a:bodyPr wrap="square" lIns="91440" tIns="0" rIns="91440" bIns="36000" rtlCol="0" anchor="ctr">
            <a:noAutofit/>
          </a:bodyPr>
          <a:lstStyle>
            <a:defPPr>
              <a:defRPr lang="en-US"/>
            </a:defPPr>
            <a:lvl1pPr>
              <a:defRPr sz="2000">
                <a:solidFill>
                  <a:schemeClr val="tx2"/>
                </a:solidFill>
                <a:latin typeface="+mj-lt"/>
              </a:defRPr>
            </a:lvl1pPr>
          </a:lstStyle>
          <a:p>
            <a:r>
              <a:rPr lang="en-GB" dirty="0"/>
              <a:t>…and how can we work together?</a:t>
            </a:r>
          </a:p>
        </p:txBody>
      </p:sp>
      <p:sp>
        <p:nvSpPr>
          <p:cNvPr id="14" name="TextBox 13">
            <a:extLst>
              <a:ext uri="{FF2B5EF4-FFF2-40B4-BE49-F238E27FC236}">
                <a16:creationId xmlns:a16="http://schemas.microsoft.com/office/drawing/2014/main" id="{2E92D0FF-EF9A-2F4A-9DAB-892B6141E114}"/>
              </a:ext>
            </a:extLst>
          </p:cNvPr>
          <p:cNvSpPr txBox="1"/>
          <p:nvPr/>
        </p:nvSpPr>
        <p:spPr>
          <a:xfrm>
            <a:off x="3022871" y="2387510"/>
            <a:ext cx="5784111" cy="677086"/>
          </a:xfrm>
          <a:prstGeom prst="rect">
            <a:avLst/>
          </a:prstGeom>
          <a:solidFill>
            <a:schemeClr val="accent2"/>
          </a:solidFill>
          <a:ln>
            <a:solidFill>
              <a:schemeClr val="bg1"/>
            </a:solidFill>
          </a:ln>
        </p:spPr>
        <p:txBody>
          <a:bodyPr wrap="square" tIns="0" bIns="36000" rtlCol="0" anchor="ctr">
            <a:noAutofit/>
          </a:bodyPr>
          <a:lstStyle>
            <a:defPPr>
              <a:defRPr lang="en-US"/>
            </a:defPPr>
            <a:lvl2pPr lvl="1" indent="-457200">
              <a:defRPr sz="2000">
                <a:solidFill>
                  <a:schemeClr val="tx2"/>
                </a:solidFill>
                <a:latin typeface="+mj-lt"/>
              </a:defRPr>
            </a:lvl2pPr>
          </a:lstStyle>
          <a:p>
            <a:pPr lvl="1"/>
            <a:r>
              <a:rPr lang="en-GB" dirty="0">
                <a:solidFill>
                  <a:schemeClr val="bg1"/>
                </a:solidFill>
              </a:rPr>
              <a:t>Where are merchant payments developing…</a:t>
            </a:r>
          </a:p>
        </p:txBody>
      </p:sp>
      <p:sp>
        <p:nvSpPr>
          <p:cNvPr id="2" name="TextBox 1">
            <a:extLst>
              <a:ext uri="{FF2B5EF4-FFF2-40B4-BE49-F238E27FC236}">
                <a16:creationId xmlns:a16="http://schemas.microsoft.com/office/drawing/2014/main" id="{AB24D535-2EEB-8D8C-C276-9D716CDAD4D6}"/>
              </a:ext>
            </a:extLst>
          </p:cNvPr>
          <p:cNvSpPr txBox="1"/>
          <p:nvPr/>
        </p:nvSpPr>
        <p:spPr>
          <a:xfrm>
            <a:off x="2203838" y="1540790"/>
            <a:ext cx="4791603" cy="914400"/>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defPPr>
              <a:defRPr lang="en-US"/>
            </a:defPPr>
            <a:lvl1pPr marL="228600" indent="-228600">
              <a:spcBef>
                <a:spcPts val="500"/>
              </a:spcBef>
              <a:spcAft>
                <a:spcPts val="300"/>
              </a:spcAft>
              <a:buSzPct val="100000"/>
              <a:buNone/>
              <a:defRPr sz="800">
                <a:solidFill>
                  <a:schemeClr val="lt1">
                    <a:lumMod val="100000"/>
                  </a:schemeClr>
                </a:solidFill>
              </a:defRPr>
            </a:lvl1pPr>
            <a:lvl2pPr marL="685800" lvl="1" indent="-228600">
              <a:spcBef>
                <a:spcPts val="500"/>
              </a:spcBef>
              <a:spcAft>
                <a:spcPts val="300"/>
              </a:spcAft>
              <a:buClr>
                <a:schemeClr val="accent2">
                  <a:lumMod val="100000"/>
                </a:schemeClr>
              </a:buClr>
              <a:buSzPct val="100000"/>
              <a:buFont typeface="Arial" panose="020B0604020202020204" pitchFamily="34" charset="0"/>
              <a:buChar char="•"/>
              <a:defRPr sz="800">
                <a:solidFill>
                  <a:schemeClr val="lt1">
                    <a:lumMod val="100000"/>
                  </a:schemeClr>
                </a:solidFill>
              </a:defRPr>
            </a:lvl2pPr>
            <a:lvl3pPr marL="1143000" lvl="2" indent="-228600">
              <a:spcBef>
                <a:spcPts val="500"/>
              </a:spcBef>
              <a:spcAft>
                <a:spcPts val="300"/>
              </a:spcAft>
              <a:buClr>
                <a:schemeClr val="accent2">
                  <a:lumMod val="100000"/>
                </a:schemeClr>
              </a:buClr>
              <a:buSzPct val="100000"/>
              <a:buFont typeface="Arial" panose="020B0604020202020204" pitchFamily="34" charset="0"/>
              <a:buChar char="•"/>
              <a:defRPr sz="800">
                <a:solidFill>
                  <a:schemeClr val="lt1">
                    <a:lumMod val="100000"/>
                  </a:schemeClr>
                </a:solidFill>
              </a:defRPr>
            </a:lvl3pPr>
            <a:lvl4pPr marL="1600200" lvl="3" indent="-228600">
              <a:spcBef>
                <a:spcPts val="500"/>
              </a:spcBef>
              <a:spcAft>
                <a:spcPts val="300"/>
              </a:spcAft>
              <a:buClr>
                <a:schemeClr val="accent5">
                  <a:lumMod val="100000"/>
                </a:schemeClr>
              </a:buClr>
              <a:buSzPct val="100000"/>
              <a:buFont typeface="Courier New" panose="02070309020205020404" pitchFamily="49" charset="0"/>
              <a:buChar char="o"/>
              <a:defRPr sz="800">
                <a:solidFill>
                  <a:schemeClr val="lt1">
                    <a:lumMod val="100000"/>
                  </a:schemeClr>
                </a:solidFill>
              </a:defRPr>
            </a:lvl4pPr>
            <a:lvl5pPr marL="2057400" lvl="4" indent="-228600">
              <a:spcBef>
                <a:spcPts val="500"/>
              </a:spcBef>
              <a:spcAft>
                <a:spcPts val="300"/>
              </a:spcAft>
              <a:buClr>
                <a:schemeClr val="accent4">
                  <a:lumMod val="100000"/>
                </a:schemeClr>
              </a:buClr>
              <a:buSzPct val="100000"/>
              <a:buFont typeface="Wingdings" panose="05000000000000000000" pitchFamily="2" charset="2"/>
              <a:buChar char="§"/>
              <a:defRPr sz="800">
                <a:solidFill>
                  <a:schemeClr val="lt1">
                    <a:lumMod val="100000"/>
                  </a:schemeClr>
                </a:solidFill>
              </a:defRPr>
            </a:lvl5pPr>
            <a:lvl6pPr marL="2514600" lvl="5" indent="-228600">
              <a:lnSpc>
                <a:spcPct val="90000"/>
              </a:lnSpc>
              <a:spcBef>
                <a:spcPts val="500"/>
              </a:spcBef>
              <a:buSzPct val="100000"/>
              <a:buFont typeface="Arial" panose="020B0604020202020204" pitchFamily="34" charset="0"/>
              <a:buChar char="•"/>
              <a:defRPr sz="800">
                <a:solidFill>
                  <a:schemeClr val="lt1">
                    <a:lumMod val="100000"/>
                  </a:schemeClr>
                </a:solidFill>
              </a:defRPr>
            </a:lvl6pPr>
            <a:lvl7pPr marL="2971800" lvl="6" indent="-228600">
              <a:lnSpc>
                <a:spcPct val="90000"/>
              </a:lnSpc>
              <a:spcBef>
                <a:spcPts val="500"/>
              </a:spcBef>
              <a:buSzPct val="100000"/>
              <a:buFont typeface="Arial" panose="020B0604020202020204" pitchFamily="34" charset="0"/>
              <a:buChar char="•"/>
              <a:defRPr sz="800">
                <a:solidFill>
                  <a:schemeClr val="lt1">
                    <a:lumMod val="100000"/>
                  </a:schemeClr>
                </a:solidFill>
              </a:defRPr>
            </a:lvl7pPr>
            <a:lvl8pPr marL="3429000" lvl="7" indent="-228600">
              <a:lnSpc>
                <a:spcPct val="90000"/>
              </a:lnSpc>
              <a:spcBef>
                <a:spcPts val="500"/>
              </a:spcBef>
              <a:buSzPct val="100000"/>
              <a:buFont typeface="Arial" panose="020B0604020202020204" pitchFamily="34" charset="0"/>
              <a:buChar char="•"/>
              <a:defRPr sz="800">
                <a:solidFill>
                  <a:schemeClr val="lt1">
                    <a:lumMod val="100000"/>
                  </a:schemeClr>
                </a:solidFill>
              </a:defRPr>
            </a:lvl8pPr>
            <a:lvl9pPr marL="3886200" lvl="8" indent="-228600">
              <a:lnSpc>
                <a:spcPct val="90000"/>
              </a:lnSpc>
              <a:spcBef>
                <a:spcPts val="500"/>
              </a:spcBef>
              <a:buSzPct val="100000"/>
              <a:buFont typeface="Arial" panose="020B0604020202020204" pitchFamily="34" charset="0"/>
              <a:buChar char="•"/>
              <a:defRPr sz="800">
                <a:solidFill>
                  <a:schemeClr val="lt1">
                    <a:lumMod val="100000"/>
                  </a:schemeClr>
                </a:solidFill>
              </a:defRPr>
            </a:lvl9pPr>
          </a:lstStyle>
          <a:p>
            <a:pPr marL="0" lvl="1" indent="0">
              <a:buNone/>
            </a:pPr>
            <a:r>
              <a:rPr lang="en-GB" sz="3200" dirty="0">
                <a:solidFill>
                  <a:schemeClr val="accent6"/>
                </a:solidFill>
              </a:rPr>
              <a:t>Today’s Discussion Topics:</a:t>
            </a:r>
          </a:p>
        </p:txBody>
      </p:sp>
    </p:spTree>
    <p:extLst>
      <p:ext uri="{BB962C8B-B14F-4D97-AF65-F5344CB8AC3E}">
        <p14:creationId xmlns:p14="http://schemas.microsoft.com/office/powerpoint/2010/main" val="2156270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1DF3FB-9BE0-1CC4-49E5-C505E77A19C6}"/>
              </a:ext>
            </a:extLst>
          </p:cNvPr>
          <p:cNvSpPr>
            <a:spLocks noGrp="1"/>
          </p:cNvSpPr>
          <p:nvPr>
            <p:ph type="title"/>
          </p:nvPr>
        </p:nvSpPr>
        <p:spPr/>
        <p:txBody>
          <a:bodyPr lIns="91440" tIns="45720" rIns="91440" bIns="45720" anchor="t"/>
          <a:lstStyle/>
          <a:p>
            <a:r>
              <a:rPr lang="en-GB" dirty="0">
                <a:latin typeface="Franklin Gothic Book"/>
              </a:rPr>
              <a:t>The merchant payment management continuum…</a:t>
            </a:r>
            <a:endParaRPr lang="en-GB" dirty="0"/>
          </a:p>
        </p:txBody>
      </p:sp>
      <p:sp>
        <p:nvSpPr>
          <p:cNvPr id="5" name="Slide Number Placeholder 4">
            <a:extLst>
              <a:ext uri="{FF2B5EF4-FFF2-40B4-BE49-F238E27FC236}">
                <a16:creationId xmlns:a16="http://schemas.microsoft.com/office/drawing/2014/main" id="{7225CA02-877E-0CFA-C3CD-8B97F1B4ADF3}"/>
              </a:ext>
            </a:extLst>
          </p:cNvPr>
          <p:cNvSpPr>
            <a:spLocks noGrp="1"/>
          </p:cNvSpPr>
          <p:nvPr>
            <p:ph type="sldNum" sz="quarter" idx="4"/>
          </p:nvPr>
        </p:nvSpPr>
        <p:spPr/>
        <p:txBody>
          <a:bodyPr/>
          <a:lstStyle/>
          <a:p>
            <a:fld id="{E399013F-DCA0-604C-9329-54DDD43298F2}" type="slidenum">
              <a:rPr lang="en-US" smtClean="0"/>
              <a:pPr/>
              <a:t>5</a:t>
            </a:fld>
            <a:r>
              <a:rPr lang="en-US"/>
              <a:t>  </a:t>
            </a:r>
          </a:p>
        </p:txBody>
      </p:sp>
      <p:sp>
        <p:nvSpPr>
          <p:cNvPr id="3" name="Text Placeholder 2">
            <a:extLst>
              <a:ext uri="{FF2B5EF4-FFF2-40B4-BE49-F238E27FC236}">
                <a16:creationId xmlns:a16="http://schemas.microsoft.com/office/drawing/2014/main" id="{70C736C1-5398-7BFD-4D0C-956210A3E8AE}"/>
              </a:ext>
            </a:extLst>
          </p:cNvPr>
          <p:cNvSpPr>
            <a:spLocks noGrp="1"/>
          </p:cNvSpPr>
          <p:nvPr>
            <p:ph type="body" sz="quarter" idx="11"/>
          </p:nvPr>
        </p:nvSpPr>
        <p:spPr/>
        <p:txBody>
          <a:bodyPr/>
          <a:lstStyle/>
          <a:p>
            <a:r>
              <a:rPr lang="en-GB" dirty="0">
                <a:latin typeface="Franklin Gothic Book"/>
              </a:rPr>
              <a:t>Enterprises are evolving their management and governance of payments – from being focussed on functionality and reach, to owning a P&amp;L and driving growth</a:t>
            </a:r>
            <a:endParaRPr lang="en-GB" dirty="0"/>
          </a:p>
        </p:txBody>
      </p:sp>
      <p:sp>
        <p:nvSpPr>
          <p:cNvPr id="27" name="Rectangle 26">
            <a:extLst>
              <a:ext uri="{FF2B5EF4-FFF2-40B4-BE49-F238E27FC236}">
                <a16:creationId xmlns:a16="http://schemas.microsoft.com/office/drawing/2014/main" id="{29B80BE1-F987-3AA3-45C0-2ED71878F96B}"/>
              </a:ext>
            </a:extLst>
          </p:cNvPr>
          <p:cNvSpPr/>
          <p:nvPr/>
        </p:nvSpPr>
        <p:spPr>
          <a:xfrm>
            <a:off x="857988" y="3113398"/>
            <a:ext cx="1744133" cy="91440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000">
                <a:solidFill>
                  <a:schemeClr val="tx2"/>
                </a:solidFill>
              </a:rPr>
              <a:t>KPI / Outcome</a:t>
            </a:r>
          </a:p>
        </p:txBody>
      </p:sp>
      <p:sp>
        <p:nvSpPr>
          <p:cNvPr id="28" name="Rectangle 27">
            <a:extLst>
              <a:ext uri="{FF2B5EF4-FFF2-40B4-BE49-F238E27FC236}">
                <a16:creationId xmlns:a16="http://schemas.microsoft.com/office/drawing/2014/main" id="{24E05A26-4B41-4294-6B7F-2139427E14A0}"/>
              </a:ext>
            </a:extLst>
          </p:cNvPr>
          <p:cNvSpPr/>
          <p:nvPr/>
        </p:nvSpPr>
        <p:spPr>
          <a:xfrm>
            <a:off x="857988" y="4255716"/>
            <a:ext cx="1744133" cy="914400"/>
          </a:xfrm>
          <a:prstGeom prst="rect">
            <a:avLst/>
          </a:prstGeom>
          <a:no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GB" sz="2000">
                <a:solidFill>
                  <a:schemeClr val="tx2"/>
                </a:solidFill>
              </a:rPr>
              <a:t>Scope / levers</a:t>
            </a:r>
          </a:p>
        </p:txBody>
      </p:sp>
      <p:sp>
        <p:nvSpPr>
          <p:cNvPr id="29" name="Rectangle 28">
            <a:extLst>
              <a:ext uri="{FF2B5EF4-FFF2-40B4-BE49-F238E27FC236}">
                <a16:creationId xmlns:a16="http://schemas.microsoft.com/office/drawing/2014/main" id="{86DBFAF7-A845-7E1F-463A-8B7C4EB297C6}"/>
              </a:ext>
            </a:extLst>
          </p:cNvPr>
          <p:cNvSpPr/>
          <p:nvPr/>
        </p:nvSpPr>
        <p:spPr>
          <a:xfrm>
            <a:off x="857987" y="5417435"/>
            <a:ext cx="1744133" cy="914400"/>
          </a:xfrm>
          <a:prstGeom prst="rect">
            <a:avLst/>
          </a:prstGeom>
          <a:no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GB" sz="2000">
                <a:solidFill>
                  <a:schemeClr val="tx2"/>
                </a:solidFill>
              </a:rPr>
              <a:t>Reporting Function</a:t>
            </a:r>
          </a:p>
        </p:txBody>
      </p:sp>
      <p:sp>
        <p:nvSpPr>
          <p:cNvPr id="30" name="Rectangle: Rounded Corners 29">
            <a:extLst>
              <a:ext uri="{FF2B5EF4-FFF2-40B4-BE49-F238E27FC236}">
                <a16:creationId xmlns:a16="http://schemas.microsoft.com/office/drawing/2014/main" id="{89661D02-22D6-B9FD-D8E6-8502A437A4AB}"/>
              </a:ext>
            </a:extLst>
          </p:cNvPr>
          <p:cNvSpPr/>
          <p:nvPr/>
        </p:nvSpPr>
        <p:spPr>
          <a:xfrm>
            <a:off x="2799853" y="3113398"/>
            <a:ext cx="2692399" cy="914400"/>
          </a:xfrm>
          <a:prstGeom prst="roundRect">
            <a:avLst/>
          </a:prstGeom>
          <a:solidFill>
            <a:schemeClr val="accent1">
              <a:lumMod val="40000"/>
              <a:lumOff val="60000"/>
            </a:schemeClr>
          </a:solid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GB" sz="1600" dirty="0">
                <a:solidFill>
                  <a:srgbClr val="000000"/>
                </a:solidFill>
              </a:rPr>
              <a:t>Market / payment method launch – customer reach</a:t>
            </a:r>
          </a:p>
        </p:txBody>
      </p:sp>
      <p:sp>
        <p:nvSpPr>
          <p:cNvPr id="31" name="Rectangle: Rounded Corners 30">
            <a:extLst>
              <a:ext uri="{FF2B5EF4-FFF2-40B4-BE49-F238E27FC236}">
                <a16:creationId xmlns:a16="http://schemas.microsoft.com/office/drawing/2014/main" id="{D5BCDC67-2B94-B143-33B2-5BFE10E49EED}"/>
              </a:ext>
            </a:extLst>
          </p:cNvPr>
          <p:cNvSpPr/>
          <p:nvPr/>
        </p:nvSpPr>
        <p:spPr>
          <a:xfrm>
            <a:off x="2799853" y="4255716"/>
            <a:ext cx="2692399" cy="914400"/>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GB" sz="1600">
                <a:solidFill>
                  <a:schemeClr val="bg1"/>
                </a:solidFill>
              </a:rPr>
              <a:t>Engineering/ Config</a:t>
            </a:r>
          </a:p>
        </p:txBody>
      </p:sp>
      <p:sp>
        <p:nvSpPr>
          <p:cNvPr id="32" name="Rectangle: Rounded Corners 31">
            <a:extLst>
              <a:ext uri="{FF2B5EF4-FFF2-40B4-BE49-F238E27FC236}">
                <a16:creationId xmlns:a16="http://schemas.microsoft.com/office/drawing/2014/main" id="{7BF2F7EF-8789-6578-C847-58827C0AE55D}"/>
              </a:ext>
            </a:extLst>
          </p:cNvPr>
          <p:cNvSpPr/>
          <p:nvPr/>
        </p:nvSpPr>
        <p:spPr>
          <a:xfrm>
            <a:off x="2799852" y="5417435"/>
            <a:ext cx="2692399" cy="914400"/>
          </a:xfrm>
          <a:prstGeom prst="roundRect">
            <a:avLst/>
          </a:prstGeom>
          <a:solidFill>
            <a:schemeClr val="accent1">
              <a:lumMod val="40000"/>
              <a:lumOff val="60000"/>
            </a:schemeClr>
          </a:solid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GB" sz="2000" b="1">
                <a:solidFill>
                  <a:schemeClr val="tx2"/>
                </a:solidFill>
              </a:rPr>
              <a:t>Finance</a:t>
            </a:r>
            <a:endParaRPr lang="en-US" sz="2800" b="1">
              <a:solidFill>
                <a:schemeClr val="tx2"/>
              </a:solidFill>
            </a:endParaRPr>
          </a:p>
        </p:txBody>
      </p:sp>
      <p:sp>
        <p:nvSpPr>
          <p:cNvPr id="33" name="Rectangle: Rounded Corners 32">
            <a:extLst>
              <a:ext uri="{FF2B5EF4-FFF2-40B4-BE49-F238E27FC236}">
                <a16:creationId xmlns:a16="http://schemas.microsoft.com/office/drawing/2014/main" id="{35FE66D5-FF5F-E867-4CBD-3302F2227E6D}"/>
              </a:ext>
            </a:extLst>
          </p:cNvPr>
          <p:cNvSpPr/>
          <p:nvPr/>
        </p:nvSpPr>
        <p:spPr>
          <a:xfrm>
            <a:off x="5689984" y="3113398"/>
            <a:ext cx="2692399" cy="897466"/>
          </a:xfrm>
          <a:prstGeom prst="roundRect">
            <a:avLst/>
          </a:prstGeom>
          <a:solidFill>
            <a:schemeClr val="accent1">
              <a:lumMod val="40000"/>
              <a:lumOff val="60000"/>
            </a:schemeClr>
          </a:solid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GB" sz="1600" dirty="0">
                <a:solidFill>
                  <a:srgbClr val="000000"/>
                </a:solidFill>
              </a:rPr>
              <a:t>Auth optimisation</a:t>
            </a:r>
          </a:p>
          <a:p>
            <a:pPr algn="ctr"/>
            <a:r>
              <a:rPr lang="en-GB" sz="1600" dirty="0">
                <a:solidFill>
                  <a:srgbClr val="000000"/>
                </a:solidFill>
              </a:rPr>
              <a:t>Cost of payment acceptance</a:t>
            </a:r>
          </a:p>
        </p:txBody>
      </p:sp>
      <p:sp>
        <p:nvSpPr>
          <p:cNvPr id="34" name="Rectangle: Rounded Corners 33">
            <a:extLst>
              <a:ext uri="{FF2B5EF4-FFF2-40B4-BE49-F238E27FC236}">
                <a16:creationId xmlns:a16="http://schemas.microsoft.com/office/drawing/2014/main" id="{EAAD4444-2BE0-5EA9-AB20-F0A93CDC8850}"/>
              </a:ext>
            </a:extLst>
          </p:cNvPr>
          <p:cNvSpPr/>
          <p:nvPr/>
        </p:nvSpPr>
        <p:spPr>
          <a:xfrm>
            <a:off x="5689984" y="4255716"/>
            <a:ext cx="2692399" cy="914400"/>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GB" sz="1600">
                <a:solidFill>
                  <a:schemeClr val="bg1"/>
                </a:solidFill>
              </a:rPr>
              <a:t>Limited control over some levers e.g. embedded finance / marketing </a:t>
            </a:r>
          </a:p>
        </p:txBody>
      </p:sp>
      <p:sp>
        <p:nvSpPr>
          <p:cNvPr id="35" name="Rectangle: Rounded Corners 34">
            <a:extLst>
              <a:ext uri="{FF2B5EF4-FFF2-40B4-BE49-F238E27FC236}">
                <a16:creationId xmlns:a16="http://schemas.microsoft.com/office/drawing/2014/main" id="{6151D4EA-A72F-C2E4-74BC-38A8C2F22F2E}"/>
              </a:ext>
            </a:extLst>
          </p:cNvPr>
          <p:cNvSpPr/>
          <p:nvPr/>
        </p:nvSpPr>
        <p:spPr>
          <a:xfrm>
            <a:off x="5689984" y="5417435"/>
            <a:ext cx="2692399" cy="914400"/>
          </a:xfrm>
          <a:prstGeom prst="roundRect">
            <a:avLst/>
          </a:prstGeom>
          <a:solidFill>
            <a:schemeClr val="accent1">
              <a:lumMod val="40000"/>
              <a:lumOff val="60000"/>
            </a:schemeClr>
          </a:solid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GB" sz="2000" b="1" dirty="0">
                <a:solidFill>
                  <a:schemeClr val="tx2"/>
                </a:solidFill>
              </a:rPr>
              <a:t>Commercial / </a:t>
            </a:r>
          </a:p>
          <a:p>
            <a:pPr algn="ctr"/>
            <a:r>
              <a:rPr lang="en-GB" sz="2000" b="1" dirty="0">
                <a:solidFill>
                  <a:schemeClr val="tx2"/>
                </a:solidFill>
              </a:rPr>
              <a:t>Product</a:t>
            </a:r>
          </a:p>
        </p:txBody>
      </p:sp>
      <p:sp>
        <p:nvSpPr>
          <p:cNvPr id="36" name="Rectangle: Rounded Corners 35">
            <a:extLst>
              <a:ext uri="{FF2B5EF4-FFF2-40B4-BE49-F238E27FC236}">
                <a16:creationId xmlns:a16="http://schemas.microsoft.com/office/drawing/2014/main" id="{2F8F9943-CB6E-E8B3-CDD9-5D5A40C0A7C4}"/>
              </a:ext>
            </a:extLst>
          </p:cNvPr>
          <p:cNvSpPr/>
          <p:nvPr/>
        </p:nvSpPr>
        <p:spPr>
          <a:xfrm>
            <a:off x="8580116" y="3113398"/>
            <a:ext cx="2692399" cy="914400"/>
          </a:xfrm>
          <a:prstGeom prst="roundRect">
            <a:avLst/>
          </a:prstGeom>
          <a:solidFill>
            <a:schemeClr val="accent1">
              <a:lumMod val="40000"/>
              <a:lumOff val="60000"/>
            </a:schemeClr>
          </a:solid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GB" sz="1600">
                <a:solidFill>
                  <a:srgbClr val="000000"/>
                </a:solidFill>
              </a:rPr>
              <a:t>GMV / revenue growth</a:t>
            </a:r>
          </a:p>
          <a:p>
            <a:pPr algn="ctr"/>
            <a:r>
              <a:rPr lang="en-GB" sz="1600">
                <a:solidFill>
                  <a:srgbClr val="000000"/>
                </a:solidFill>
              </a:rPr>
              <a:t>Customer lifetime value</a:t>
            </a:r>
          </a:p>
        </p:txBody>
      </p:sp>
      <p:sp>
        <p:nvSpPr>
          <p:cNvPr id="37" name="Rectangle: Rounded Corners 36">
            <a:extLst>
              <a:ext uri="{FF2B5EF4-FFF2-40B4-BE49-F238E27FC236}">
                <a16:creationId xmlns:a16="http://schemas.microsoft.com/office/drawing/2014/main" id="{3C089DE8-47F0-DA62-939A-4123B510BC11}"/>
              </a:ext>
            </a:extLst>
          </p:cNvPr>
          <p:cNvSpPr/>
          <p:nvPr/>
        </p:nvSpPr>
        <p:spPr>
          <a:xfrm>
            <a:off x="8580116" y="4255716"/>
            <a:ext cx="2692399" cy="914400"/>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GB" sz="1600">
                <a:solidFill>
                  <a:schemeClr val="bg1"/>
                </a:solidFill>
              </a:rPr>
              <a:t>Control / strategy across all payment levers</a:t>
            </a:r>
          </a:p>
        </p:txBody>
      </p:sp>
      <p:sp>
        <p:nvSpPr>
          <p:cNvPr id="38" name="Rectangle: Rounded Corners 37">
            <a:extLst>
              <a:ext uri="{FF2B5EF4-FFF2-40B4-BE49-F238E27FC236}">
                <a16:creationId xmlns:a16="http://schemas.microsoft.com/office/drawing/2014/main" id="{E4823020-6DA0-A8FC-B2AE-8AC045931063}"/>
              </a:ext>
            </a:extLst>
          </p:cNvPr>
          <p:cNvSpPr/>
          <p:nvPr/>
        </p:nvSpPr>
        <p:spPr>
          <a:xfrm>
            <a:off x="8580116" y="5417435"/>
            <a:ext cx="2692399" cy="914400"/>
          </a:xfrm>
          <a:prstGeom prst="roundRect">
            <a:avLst/>
          </a:prstGeom>
          <a:solidFill>
            <a:schemeClr val="accent1">
              <a:lumMod val="40000"/>
              <a:lumOff val="60000"/>
            </a:schemeClr>
          </a:solid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GB" sz="2000" b="1">
                <a:solidFill>
                  <a:schemeClr val="tx2"/>
                </a:solidFill>
              </a:rPr>
              <a:t>Growth</a:t>
            </a:r>
          </a:p>
        </p:txBody>
      </p:sp>
      <p:sp>
        <p:nvSpPr>
          <p:cNvPr id="39" name="Rectangle 38">
            <a:extLst>
              <a:ext uri="{FF2B5EF4-FFF2-40B4-BE49-F238E27FC236}">
                <a16:creationId xmlns:a16="http://schemas.microsoft.com/office/drawing/2014/main" id="{D7127EBC-BBE4-A648-4265-54BD41246D90}"/>
              </a:ext>
            </a:extLst>
          </p:cNvPr>
          <p:cNvSpPr/>
          <p:nvPr/>
        </p:nvSpPr>
        <p:spPr>
          <a:xfrm>
            <a:off x="2804262" y="2641618"/>
            <a:ext cx="2683933" cy="38711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a:solidFill>
                  <a:schemeClr val="accent2"/>
                </a:solidFill>
              </a:rPr>
              <a:t>Functionality Focused</a:t>
            </a:r>
          </a:p>
        </p:txBody>
      </p:sp>
      <p:sp>
        <p:nvSpPr>
          <p:cNvPr id="40" name="Rectangle 39">
            <a:extLst>
              <a:ext uri="{FF2B5EF4-FFF2-40B4-BE49-F238E27FC236}">
                <a16:creationId xmlns:a16="http://schemas.microsoft.com/office/drawing/2014/main" id="{826C0445-939C-E9E1-8815-1EC54DA6178A}"/>
              </a:ext>
            </a:extLst>
          </p:cNvPr>
          <p:cNvSpPr/>
          <p:nvPr/>
        </p:nvSpPr>
        <p:spPr>
          <a:xfrm>
            <a:off x="5691395" y="2641618"/>
            <a:ext cx="2683933" cy="387113"/>
          </a:xfrm>
          <a:prstGeom prst="rect">
            <a:avLst/>
          </a:prstGeom>
          <a:no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GB">
                <a:solidFill>
                  <a:schemeClr val="accent2"/>
                </a:solidFill>
              </a:rPr>
              <a:t>Cost &amp; Conversion</a:t>
            </a:r>
          </a:p>
        </p:txBody>
      </p:sp>
      <p:sp>
        <p:nvSpPr>
          <p:cNvPr id="41" name="Rectangle 40">
            <a:extLst>
              <a:ext uri="{FF2B5EF4-FFF2-40B4-BE49-F238E27FC236}">
                <a16:creationId xmlns:a16="http://schemas.microsoft.com/office/drawing/2014/main" id="{F3BAC1C0-465F-2F47-835E-31F3AC963368}"/>
              </a:ext>
            </a:extLst>
          </p:cNvPr>
          <p:cNvSpPr/>
          <p:nvPr/>
        </p:nvSpPr>
        <p:spPr>
          <a:xfrm>
            <a:off x="8586995" y="2641617"/>
            <a:ext cx="2683933" cy="387113"/>
          </a:xfrm>
          <a:prstGeom prst="rect">
            <a:avLst/>
          </a:prstGeom>
          <a:no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GB">
                <a:solidFill>
                  <a:schemeClr val="accent2"/>
                </a:solidFill>
              </a:rPr>
              <a:t>Growth Generation</a:t>
            </a:r>
          </a:p>
        </p:txBody>
      </p:sp>
      <p:sp>
        <p:nvSpPr>
          <p:cNvPr id="42" name="TextBox 41">
            <a:extLst>
              <a:ext uri="{FF2B5EF4-FFF2-40B4-BE49-F238E27FC236}">
                <a16:creationId xmlns:a16="http://schemas.microsoft.com/office/drawing/2014/main" id="{31863AC3-6AE5-FFFC-95D7-3FD4B4C3984A}"/>
              </a:ext>
            </a:extLst>
          </p:cNvPr>
          <p:cNvSpPr txBox="1"/>
          <p:nvPr/>
        </p:nvSpPr>
        <p:spPr>
          <a:xfrm>
            <a:off x="3753310" y="1917455"/>
            <a:ext cx="724163" cy="724163"/>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228600" indent="-228600" algn="ctr">
              <a:spcBef>
                <a:spcPts val="500"/>
              </a:spcBef>
              <a:spcAft>
                <a:spcPts val="300"/>
              </a:spcAft>
              <a:buSzPct val="100000"/>
              <a:defRPr/>
            </a:lvl1pPr>
            <a:lvl2pPr marL="685800" lvl="1" indent="-228600" algn="ctr">
              <a:spcBef>
                <a:spcPts val="500"/>
              </a:spcBef>
              <a:spcAft>
                <a:spcPts val="300"/>
              </a:spcAft>
              <a:buClr>
                <a:schemeClr val="accent2">
                  <a:lumMod val="100000"/>
                </a:schemeClr>
              </a:buClr>
              <a:buSzPct val="100000"/>
              <a:buFont typeface="Arial" panose="020B0604020202020204" pitchFamily="34" charset="0"/>
              <a:buChar char="•"/>
              <a:defRPr/>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defRP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defRPr/>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defRPr/>
            </a:lvl5pPr>
            <a:lvl6pPr marL="2514600" lvl="5" indent="-228600" algn="ctr">
              <a:lnSpc>
                <a:spcPct val="90000"/>
              </a:lnSpc>
              <a:spcBef>
                <a:spcPts val="500"/>
              </a:spcBef>
              <a:buSzPct val="100000"/>
              <a:buFont typeface="Arial" panose="020B0604020202020204" pitchFamily="34" charset="0"/>
              <a:buChar char="•"/>
              <a:defRPr/>
            </a:lvl6pPr>
            <a:lvl7pPr marL="2971800" lvl="6" indent="-228600" algn="ctr">
              <a:lnSpc>
                <a:spcPct val="90000"/>
              </a:lnSpc>
              <a:spcBef>
                <a:spcPts val="500"/>
              </a:spcBef>
              <a:buSzPct val="100000"/>
              <a:buFont typeface="Arial" panose="020B0604020202020204" pitchFamily="34" charset="0"/>
              <a:buChar char="•"/>
              <a:defRPr/>
            </a:lvl7pPr>
            <a:lvl8pPr marL="3429000" lvl="7" indent="-228600" algn="ctr">
              <a:lnSpc>
                <a:spcPct val="90000"/>
              </a:lnSpc>
              <a:spcBef>
                <a:spcPts val="500"/>
              </a:spcBef>
              <a:buSzPct val="100000"/>
              <a:buFont typeface="Arial" panose="020B0604020202020204" pitchFamily="34" charset="0"/>
              <a:buChar char="•"/>
              <a:defRPr/>
            </a:lvl8pPr>
            <a:lvl9pPr marL="3886200" lvl="8" indent="-228600" algn="ctr">
              <a:lnSpc>
                <a:spcPct val="90000"/>
              </a:lnSpc>
              <a:spcBef>
                <a:spcPts val="500"/>
              </a:spcBef>
              <a:buSzPct val="100000"/>
              <a:buFont typeface="Arial" panose="020B0604020202020204" pitchFamily="34" charset="0"/>
              <a:buChar char="•"/>
              <a:defRPr/>
            </a:lvl9pPr>
          </a:lstStyle>
          <a:p>
            <a:pPr marL="0" lvl="1" indent="0">
              <a:buNone/>
            </a:pPr>
            <a:r>
              <a:rPr lang="en-GB" dirty="0"/>
              <a:t>FF</a:t>
            </a:r>
          </a:p>
        </p:txBody>
      </p:sp>
      <p:sp>
        <p:nvSpPr>
          <p:cNvPr id="43" name="TextBox 42">
            <a:extLst>
              <a:ext uri="{FF2B5EF4-FFF2-40B4-BE49-F238E27FC236}">
                <a16:creationId xmlns:a16="http://schemas.microsoft.com/office/drawing/2014/main" id="{C30E77BE-D222-5309-52F9-87E52B6900A3}"/>
              </a:ext>
            </a:extLst>
          </p:cNvPr>
          <p:cNvSpPr txBox="1"/>
          <p:nvPr/>
        </p:nvSpPr>
        <p:spPr>
          <a:xfrm>
            <a:off x="9597717" y="1917455"/>
            <a:ext cx="724163" cy="724163"/>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228600" indent="-228600" algn="ctr">
              <a:spcBef>
                <a:spcPts val="500"/>
              </a:spcBef>
              <a:spcAft>
                <a:spcPts val="300"/>
              </a:spcAft>
              <a:buSzPct val="100000"/>
            </a:lvl1pPr>
            <a:lvl2pPr marL="0" lvl="1" indent="0" algn="ctr">
              <a:spcBef>
                <a:spcPts val="500"/>
              </a:spcBef>
              <a:spcAft>
                <a:spcPts val="300"/>
              </a:spcAft>
              <a:buClr>
                <a:schemeClr val="accent2">
                  <a:lumMod val="100000"/>
                </a:schemeClr>
              </a:buClr>
              <a:buSzPct val="100000"/>
              <a:buFont typeface="Arial" panose="020B0604020202020204" pitchFamily="34" charset="0"/>
              <a:buNone/>
              <a:defRPr sz="2400"/>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lvl5pPr>
            <a:lvl6pPr marL="2514600" lvl="5" indent="-228600" algn="ctr">
              <a:lnSpc>
                <a:spcPct val="90000"/>
              </a:lnSpc>
              <a:spcBef>
                <a:spcPts val="500"/>
              </a:spcBef>
              <a:buSzPct val="100000"/>
              <a:buFont typeface="Arial" panose="020B0604020202020204" pitchFamily="34" charset="0"/>
              <a:buChar char="•"/>
            </a:lvl6pPr>
            <a:lvl7pPr marL="2971800" lvl="6" indent="-228600" algn="ctr">
              <a:lnSpc>
                <a:spcPct val="90000"/>
              </a:lnSpc>
              <a:spcBef>
                <a:spcPts val="500"/>
              </a:spcBef>
              <a:buSzPct val="100000"/>
              <a:buFont typeface="Arial" panose="020B0604020202020204" pitchFamily="34" charset="0"/>
              <a:buChar char="•"/>
            </a:lvl7pPr>
            <a:lvl8pPr marL="3429000" lvl="7" indent="-228600" algn="ctr">
              <a:lnSpc>
                <a:spcPct val="90000"/>
              </a:lnSpc>
              <a:spcBef>
                <a:spcPts val="500"/>
              </a:spcBef>
              <a:buSzPct val="100000"/>
              <a:buFont typeface="Arial" panose="020B0604020202020204" pitchFamily="34" charset="0"/>
              <a:buChar char="•"/>
            </a:lvl8pPr>
            <a:lvl9pPr marL="3886200" lvl="8" indent="-228600" algn="ctr">
              <a:lnSpc>
                <a:spcPct val="90000"/>
              </a:lnSpc>
              <a:spcBef>
                <a:spcPts val="500"/>
              </a:spcBef>
              <a:buSzPct val="100000"/>
              <a:buFont typeface="Arial" panose="020B0604020202020204" pitchFamily="34" charset="0"/>
              <a:buChar char="•"/>
            </a:lvl9pPr>
          </a:lstStyle>
          <a:p>
            <a:pPr lvl="1"/>
            <a:r>
              <a:rPr lang="en-GB" sz="1800" dirty="0"/>
              <a:t>GG</a:t>
            </a:r>
          </a:p>
        </p:txBody>
      </p:sp>
      <p:cxnSp>
        <p:nvCxnSpPr>
          <p:cNvPr id="44" name="Straight Connector 43">
            <a:extLst>
              <a:ext uri="{FF2B5EF4-FFF2-40B4-BE49-F238E27FC236}">
                <a16:creationId xmlns:a16="http://schemas.microsoft.com/office/drawing/2014/main" id="{A54D0B39-1D2F-4732-441B-230CDB29686F}"/>
              </a:ext>
            </a:extLst>
          </p:cNvPr>
          <p:cNvCxnSpPr>
            <a:cxnSpLocks/>
            <a:stCxn id="42" idx="6"/>
            <a:endCxn id="43" idx="2"/>
          </p:cNvCxnSpPr>
          <p:nvPr/>
        </p:nvCxnSpPr>
        <p:spPr>
          <a:xfrm>
            <a:off x="4477473" y="2279537"/>
            <a:ext cx="5120244" cy="0"/>
          </a:xfrm>
          <a:prstGeom prst="line">
            <a:avLst/>
          </a:prstGeom>
          <a:ln w="28575">
            <a:tailEnd type="stealth" w="lg" len="lg"/>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0809874-2AC4-94E7-DDCE-DB3AC9DF5C04}"/>
              </a:ext>
            </a:extLst>
          </p:cNvPr>
          <p:cNvSpPr txBox="1"/>
          <p:nvPr/>
        </p:nvSpPr>
        <p:spPr>
          <a:xfrm>
            <a:off x="6692975" y="1917455"/>
            <a:ext cx="724163" cy="724163"/>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228600" indent="-228600" algn="ctr">
              <a:spcBef>
                <a:spcPts val="500"/>
              </a:spcBef>
              <a:spcAft>
                <a:spcPts val="300"/>
              </a:spcAft>
              <a:buSzPct val="100000"/>
            </a:lvl1pPr>
            <a:lvl2pPr marL="0" lvl="1" indent="0" algn="ctr">
              <a:spcBef>
                <a:spcPts val="500"/>
              </a:spcBef>
              <a:spcAft>
                <a:spcPts val="300"/>
              </a:spcAft>
              <a:buClr>
                <a:schemeClr val="accent2">
                  <a:lumMod val="100000"/>
                </a:schemeClr>
              </a:buClr>
              <a:buSzPct val="100000"/>
              <a:buFont typeface="Arial" panose="020B0604020202020204" pitchFamily="34" charset="0"/>
              <a:buNone/>
              <a:defRPr sz="2400"/>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lvl5pPr>
            <a:lvl6pPr marL="2514600" lvl="5" indent="-228600" algn="ctr">
              <a:lnSpc>
                <a:spcPct val="90000"/>
              </a:lnSpc>
              <a:spcBef>
                <a:spcPts val="500"/>
              </a:spcBef>
              <a:buSzPct val="100000"/>
              <a:buFont typeface="Arial" panose="020B0604020202020204" pitchFamily="34" charset="0"/>
              <a:buChar char="•"/>
            </a:lvl6pPr>
            <a:lvl7pPr marL="2971800" lvl="6" indent="-228600" algn="ctr">
              <a:lnSpc>
                <a:spcPct val="90000"/>
              </a:lnSpc>
              <a:spcBef>
                <a:spcPts val="500"/>
              </a:spcBef>
              <a:buSzPct val="100000"/>
              <a:buFont typeface="Arial" panose="020B0604020202020204" pitchFamily="34" charset="0"/>
              <a:buChar char="•"/>
            </a:lvl7pPr>
            <a:lvl8pPr marL="3429000" lvl="7" indent="-228600" algn="ctr">
              <a:lnSpc>
                <a:spcPct val="90000"/>
              </a:lnSpc>
              <a:spcBef>
                <a:spcPts val="500"/>
              </a:spcBef>
              <a:buSzPct val="100000"/>
              <a:buFont typeface="Arial" panose="020B0604020202020204" pitchFamily="34" charset="0"/>
              <a:buChar char="•"/>
            </a:lvl8pPr>
            <a:lvl9pPr marL="3886200" lvl="8" indent="-228600" algn="ctr">
              <a:lnSpc>
                <a:spcPct val="90000"/>
              </a:lnSpc>
              <a:spcBef>
                <a:spcPts val="500"/>
              </a:spcBef>
              <a:buSzPct val="100000"/>
              <a:buFont typeface="Arial" panose="020B0604020202020204" pitchFamily="34" charset="0"/>
              <a:buChar char="•"/>
            </a:lvl9pPr>
          </a:lstStyle>
          <a:p>
            <a:pPr lvl="1"/>
            <a:r>
              <a:rPr lang="en-GB" sz="1800" dirty="0"/>
              <a:t>CC</a:t>
            </a:r>
          </a:p>
        </p:txBody>
      </p:sp>
    </p:spTree>
    <p:extLst>
      <p:ext uri="{BB962C8B-B14F-4D97-AF65-F5344CB8AC3E}">
        <p14:creationId xmlns:p14="http://schemas.microsoft.com/office/powerpoint/2010/main" val="1057057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1DF3FB-9BE0-1CC4-49E5-C505E77A19C6}"/>
              </a:ext>
            </a:extLst>
          </p:cNvPr>
          <p:cNvSpPr>
            <a:spLocks noGrp="1"/>
          </p:cNvSpPr>
          <p:nvPr>
            <p:ph type="title"/>
          </p:nvPr>
        </p:nvSpPr>
        <p:spPr/>
        <p:txBody>
          <a:bodyPr lIns="91440" tIns="45720" rIns="91440" bIns="45720" anchor="t"/>
          <a:lstStyle/>
          <a:p>
            <a:r>
              <a:rPr lang="en-GB" dirty="0">
                <a:latin typeface="Franklin Gothic Book"/>
              </a:rPr>
              <a:t>…and the complex set of metrics driving change</a:t>
            </a:r>
            <a:endParaRPr lang="en-GB" dirty="0"/>
          </a:p>
        </p:txBody>
      </p:sp>
      <p:sp>
        <p:nvSpPr>
          <p:cNvPr id="5" name="Slide Number Placeholder 4">
            <a:extLst>
              <a:ext uri="{FF2B5EF4-FFF2-40B4-BE49-F238E27FC236}">
                <a16:creationId xmlns:a16="http://schemas.microsoft.com/office/drawing/2014/main" id="{7225CA02-877E-0CFA-C3CD-8B97F1B4ADF3}"/>
              </a:ext>
            </a:extLst>
          </p:cNvPr>
          <p:cNvSpPr>
            <a:spLocks noGrp="1"/>
          </p:cNvSpPr>
          <p:nvPr>
            <p:ph type="sldNum" sz="quarter" idx="4"/>
          </p:nvPr>
        </p:nvSpPr>
        <p:spPr/>
        <p:txBody>
          <a:bodyPr/>
          <a:lstStyle/>
          <a:p>
            <a:fld id="{E399013F-DCA0-604C-9329-54DDD43298F2}" type="slidenum">
              <a:rPr lang="en-US" smtClean="0"/>
              <a:pPr/>
              <a:t>6</a:t>
            </a:fld>
            <a:r>
              <a:rPr lang="en-US"/>
              <a:t>  </a:t>
            </a:r>
          </a:p>
        </p:txBody>
      </p:sp>
      <p:sp>
        <p:nvSpPr>
          <p:cNvPr id="3" name="Text Placeholder 2">
            <a:extLst>
              <a:ext uri="{FF2B5EF4-FFF2-40B4-BE49-F238E27FC236}">
                <a16:creationId xmlns:a16="http://schemas.microsoft.com/office/drawing/2014/main" id="{70C736C1-5398-7BFD-4D0C-956210A3E8AE}"/>
              </a:ext>
            </a:extLst>
          </p:cNvPr>
          <p:cNvSpPr>
            <a:spLocks noGrp="1"/>
          </p:cNvSpPr>
          <p:nvPr>
            <p:ph type="body" sz="quarter" idx="11"/>
          </p:nvPr>
        </p:nvSpPr>
        <p:spPr/>
        <p:txBody>
          <a:bodyPr/>
          <a:lstStyle/>
          <a:p>
            <a:r>
              <a:rPr lang="en-GB" dirty="0"/>
              <a:t>As the focus for payments broadens for merchants, so the set of objectives that drive activity become increasingly complex</a:t>
            </a:r>
          </a:p>
        </p:txBody>
      </p:sp>
      <p:graphicFrame>
        <p:nvGraphicFramePr>
          <p:cNvPr id="2" name="Table 1">
            <a:extLst>
              <a:ext uri="{FF2B5EF4-FFF2-40B4-BE49-F238E27FC236}">
                <a16:creationId xmlns:a16="http://schemas.microsoft.com/office/drawing/2014/main" id="{C3CBCC7F-7896-51AB-D3AD-3DFC7E4A95A7}"/>
              </a:ext>
            </a:extLst>
          </p:cNvPr>
          <p:cNvGraphicFramePr>
            <a:graphicFrameLocks noGrp="1"/>
          </p:cNvGraphicFramePr>
          <p:nvPr>
            <p:extLst>
              <p:ext uri="{D42A27DB-BD31-4B8C-83A1-F6EECF244321}">
                <p14:modId xmlns:p14="http://schemas.microsoft.com/office/powerpoint/2010/main" val="3535570341"/>
              </p:ext>
            </p:extLst>
          </p:nvPr>
        </p:nvGraphicFramePr>
        <p:xfrm>
          <a:off x="824269" y="2807616"/>
          <a:ext cx="10612713" cy="3268968"/>
        </p:xfrm>
        <a:graphic>
          <a:graphicData uri="http://schemas.openxmlformats.org/drawingml/2006/table">
            <a:tbl>
              <a:tblPr>
                <a:tableStyleId>{5C22544A-7EE6-4342-B048-85BDC9FD1C3A}</a:tableStyleId>
              </a:tblPr>
              <a:tblGrid>
                <a:gridCol w="1999729">
                  <a:extLst>
                    <a:ext uri="{9D8B030D-6E8A-4147-A177-3AD203B41FA5}">
                      <a16:colId xmlns:a16="http://schemas.microsoft.com/office/drawing/2014/main" val="2388882450"/>
                    </a:ext>
                  </a:extLst>
                </a:gridCol>
                <a:gridCol w="1999729">
                  <a:extLst>
                    <a:ext uri="{9D8B030D-6E8A-4147-A177-3AD203B41FA5}">
                      <a16:colId xmlns:a16="http://schemas.microsoft.com/office/drawing/2014/main" val="2020697271"/>
                    </a:ext>
                  </a:extLst>
                </a:gridCol>
                <a:gridCol w="1999729">
                  <a:extLst>
                    <a:ext uri="{9D8B030D-6E8A-4147-A177-3AD203B41FA5}">
                      <a16:colId xmlns:a16="http://schemas.microsoft.com/office/drawing/2014/main" val="3319627290"/>
                    </a:ext>
                  </a:extLst>
                </a:gridCol>
                <a:gridCol w="317838">
                  <a:extLst>
                    <a:ext uri="{9D8B030D-6E8A-4147-A177-3AD203B41FA5}">
                      <a16:colId xmlns:a16="http://schemas.microsoft.com/office/drawing/2014/main" val="3654791397"/>
                    </a:ext>
                  </a:extLst>
                </a:gridCol>
                <a:gridCol w="2147844">
                  <a:extLst>
                    <a:ext uri="{9D8B030D-6E8A-4147-A177-3AD203B41FA5}">
                      <a16:colId xmlns:a16="http://schemas.microsoft.com/office/drawing/2014/main" val="2249521691"/>
                    </a:ext>
                  </a:extLst>
                </a:gridCol>
                <a:gridCol w="2147844">
                  <a:extLst>
                    <a:ext uri="{9D8B030D-6E8A-4147-A177-3AD203B41FA5}">
                      <a16:colId xmlns:a16="http://schemas.microsoft.com/office/drawing/2014/main" val="2295501176"/>
                    </a:ext>
                  </a:extLst>
                </a:gridCol>
              </a:tblGrid>
              <a:tr h="544828">
                <a:tc>
                  <a:txBody>
                    <a:bodyPr/>
                    <a:lstStyle/>
                    <a:p>
                      <a:pPr marL="0" indent="0" algn="ctr">
                        <a:buFont typeface="Arial" panose="020B0604020202020204" pitchFamily="34" charset="0"/>
                        <a:buNone/>
                      </a:pPr>
                      <a:r>
                        <a:rPr lang="en-GB" sz="1200" b="0">
                          <a:solidFill>
                            <a:schemeClr val="tx2"/>
                          </a:solidFill>
                        </a:rPr>
                        <a:t>Product strategy and innovation</a:t>
                      </a:r>
                    </a:p>
                  </a:txBody>
                  <a:tcPr marL="83127" marR="83127"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a:buFont typeface="Arial" panose="020B0604020202020204" pitchFamily="34" charset="0"/>
                        <a:buNone/>
                      </a:pPr>
                      <a:r>
                        <a:rPr lang="en-GB" sz="1200" b="0">
                          <a:solidFill>
                            <a:schemeClr val="tx2"/>
                          </a:solidFill>
                        </a:rPr>
                        <a:t>Recruit and retain payment teams</a:t>
                      </a:r>
                    </a:p>
                  </a:txBody>
                  <a:tcPr marL="83127" marR="8312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a:solidFill>
                            <a:schemeClr val="tx2"/>
                          </a:solidFill>
                        </a:rPr>
                        <a:t>Local regulatory obligations</a:t>
                      </a:r>
                    </a:p>
                  </a:txBody>
                  <a:tcPr marL="83127" marR="8312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l">
                        <a:buFont typeface="Arial" panose="020B0604020202020204" pitchFamily="34" charset="0"/>
                        <a:buNone/>
                      </a:pPr>
                      <a:endParaRPr lang="en-GB" sz="1200" b="0">
                        <a:solidFill>
                          <a:schemeClr val="tx2"/>
                        </a:solidFill>
                      </a:endParaRPr>
                    </a:p>
                  </a:txBody>
                  <a:tcPr marL="83127" marR="8312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Font typeface="Arial" panose="020B0604020202020204" pitchFamily="34" charset="0"/>
                        <a:buNone/>
                      </a:pPr>
                      <a:r>
                        <a:rPr lang="en-GB" sz="1200" b="0">
                          <a:solidFill>
                            <a:schemeClr val="tx2"/>
                          </a:solidFill>
                        </a:rPr>
                        <a:t>Increase conversion of new / existing buyer</a:t>
                      </a:r>
                    </a:p>
                  </a:txBody>
                  <a:tcPr marL="83127" marR="8312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a:buFont typeface="Arial" panose="020B0604020202020204" pitchFamily="34" charset="0"/>
                        <a:buNone/>
                      </a:pPr>
                      <a:r>
                        <a:rPr lang="en-GB" sz="1200" b="0">
                          <a:solidFill>
                            <a:schemeClr val="tx2"/>
                          </a:solidFill>
                        </a:rPr>
                        <a:t>Reducing payment processing costs</a:t>
                      </a:r>
                    </a:p>
                  </a:txBody>
                  <a:tcPr marL="83127" marR="83127"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214031523"/>
                  </a:ext>
                </a:extLst>
              </a:tr>
              <a:tr h="544828">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a:solidFill>
                            <a:schemeClr val="tx2"/>
                          </a:solidFill>
                        </a:rPr>
                        <a:t>Product lifecycle management</a:t>
                      </a:r>
                    </a:p>
                  </a:txBody>
                  <a:tcPr marL="83127" marR="83127"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a:buFont typeface="Arial" panose="020B0604020202020204" pitchFamily="34" charset="0"/>
                        <a:buNone/>
                      </a:pPr>
                      <a:r>
                        <a:rPr lang="en-GB" sz="1200" b="0">
                          <a:solidFill>
                            <a:schemeClr val="tx2"/>
                          </a:solidFill>
                        </a:rPr>
                        <a:t>Strategy / goals / planning support</a:t>
                      </a:r>
                    </a:p>
                  </a:txBody>
                  <a:tcPr marL="83127" marR="8312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a:buFont typeface="Arial" panose="020B0604020202020204" pitchFamily="34" charset="0"/>
                        <a:buNone/>
                      </a:pPr>
                      <a:r>
                        <a:rPr lang="en-GB" sz="1200" b="0">
                          <a:solidFill>
                            <a:schemeClr val="tx2"/>
                          </a:solidFill>
                        </a:rPr>
                        <a:t>Tax calculation, collection and reporting</a:t>
                      </a:r>
                    </a:p>
                  </a:txBody>
                  <a:tcPr marL="83127" marR="8312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l">
                        <a:buFont typeface="Arial" panose="020B0604020202020204" pitchFamily="34" charset="0"/>
                        <a:buNone/>
                      </a:pPr>
                      <a:endParaRPr lang="en-GB" sz="1200" b="0">
                        <a:solidFill>
                          <a:schemeClr val="tx2"/>
                        </a:solidFill>
                      </a:endParaRPr>
                    </a:p>
                  </a:txBody>
                  <a:tcPr marL="83127" marR="8312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Font typeface="Arial" panose="020B0604020202020204" pitchFamily="34" charset="0"/>
                        <a:buNone/>
                      </a:pPr>
                      <a:r>
                        <a:rPr lang="en-GB" sz="1200" b="0">
                          <a:solidFill>
                            <a:schemeClr val="tx2"/>
                          </a:solidFill>
                        </a:rPr>
                        <a:t>Identify optimal payment methods</a:t>
                      </a:r>
                    </a:p>
                  </a:txBody>
                  <a:tcPr marL="83127" marR="8312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a:buFont typeface="Arial" panose="020B0604020202020204" pitchFamily="34" charset="0"/>
                        <a:buNone/>
                      </a:pPr>
                      <a:r>
                        <a:rPr lang="en-GB" sz="1200" b="0">
                          <a:solidFill>
                            <a:schemeClr val="tx2"/>
                          </a:solidFill>
                        </a:rPr>
                        <a:t>Reducing losses &amp; fraud</a:t>
                      </a:r>
                    </a:p>
                  </a:txBody>
                  <a:tcPr marL="83127" marR="83127"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65474248"/>
                  </a:ext>
                </a:extLst>
              </a:tr>
              <a:tr h="544828">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kern="1200">
                          <a:solidFill>
                            <a:schemeClr val="tx2"/>
                          </a:solidFill>
                          <a:latin typeface="+mn-lt"/>
                          <a:ea typeface="+mn-ea"/>
                          <a:cs typeface="+mn-cs"/>
                        </a:rPr>
                        <a:t>Managing resilience / redundancy </a:t>
                      </a:r>
                    </a:p>
                  </a:txBody>
                  <a:tcPr marL="83127" marR="83127"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a:buFont typeface="Arial" panose="020B0604020202020204" pitchFamily="34" charset="0"/>
                        <a:buNone/>
                      </a:pPr>
                      <a:r>
                        <a:rPr lang="en-GB" sz="1200" b="0" dirty="0">
                          <a:solidFill>
                            <a:schemeClr val="tx2"/>
                          </a:solidFill>
                        </a:rPr>
                        <a:t>P&amp;L / Performance monitoring &amp; reporting </a:t>
                      </a:r>
                    </a:p>
                  </a:txBody>
                  <a:tcPr marL="83127" marR="8312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a:solidFill>
                            <a:schemeClr val="tx2"/>
                          </a:solidFill>
                        </a:rPr>
                        <a:t>High risk merchant strategy</a:t>
                      </a:r>
                    </a:p>
                  </a:txBody>
                  <a:tcPr marL="83127" marR="8312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a:solidFill>
                          <a:schemeClr val="tx2"/>
                        </a:solidFill>
                      </a:endParaRPr>
                    </a:p>
                  </a:txBody>
                  <a:tcPr marL="83127" marR="8312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Font typeface="Arial" panose="020B0604020202020204" pitchFamily="34" charset="0"/>
                        <a:buNone/>
                      </a:pPr>
                      <a:r>
                        <a:rPr lang="en-GB" sz="1200" b="0">
                          <a:solidFill>
                            <a:schemeClr val="tx2"/>
                          </a:solidFill>
                        </a:rPr>
                        <a:t>Retain existing </a:t>
                      </a:r>
                      <a:r>
                        <a:rPr lang="en-GB" sz="1200" b="0" kern="1200">
                          <a:solidFill>
                            <a:schemeClr val="tx2"/>
                          </a:solidFill>
                          <a:latin typeface="+mn-lt"/>
                          <a:ea typeface="+mn-ea"/>
                          <a:cs typeface="+mn-cs"/>
                        </a:rPr>
                        <a:t>customers and drive frequency</a:t>
                      </a:r>
                    </a:p>
                  </a:txBody>
                  <a:tcPr marL="83127" marR="8312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a:buFont typeface="Arial" panose="020B0604020202020204" pitchFamily="34" charset="0"/>
                        <a:buNone/>
                      </a:pPr>
                      <a:r>
                        <a:rPr lang="en-GB" sz="1200" b="0">
                          <a:solidFill>
                            <a:schemeClr val="tx2"/>
                          </a:solidFill>
                        </a:rPr>
                        <a:t>Reducing operational expenses</a:t>
                      </a:r>
                    </a:p>
                  </a:txBody>
                  <a:tcPr marL="83127" marR="83127"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155253449"/>
                  </a:ext>
                </a:extLst>
              </a:tr>
              <a:tr h="544828">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kern="1200">
                          <a:solidFill>
                            <a:schemeClr val="tx2"/>
                          </a:solidFill>
                          <a:latin typeface="+mn-lt"/>
                          <a:ea typeface="+mn-ea"/>
                          <a:cs typeface="+mn-cs"/>
                        </a:rPr>
                        <a:t>Supporting partner brands</a:t>
                      </a:r>
                    </a:p>
                  </a:txBody>
                  <a:tcPr marL="83127" marR="83127"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lvl="0" indent="0" algn="ctr">
                        <a:buNone/>
                      </a:pPr>
                      <a:r>
                        <a:rPr lang="en-GB" sz="1200" b="0" i="0" u="none" strike="noStrike" noProof="0">
                          <a:solidFill>
                            <a:schemeClr val="tx2"/>
                          </a:solidFill>
                          <a:latin typeface="Franklin Gothic Book"/>
                        </a:rPr>
                        <a:t>M&amp;A </a:t>
                      </a:r>
                      <a:endParaRPr lang="en-US" sz="1200" b="0" i="0" u="none" strike="noStrike" noProof="0">
                        <a:solidFill>
                          <a:srgbClr val="004C8A"/>
                        </a:solidFill>
                        <a:latin typeface="Franklin Gothic Book"/>
                      </a:endParaRPr>
                    </a:p>
                    <a:p>
                      <a:pPr marL="0" lvl="0" indent="0" algn="ctr">
                        <a:buNone/>
                      </a:pPr>
                      <a:r>
                        <a:rPr lang="en-GB" sz="1200" b="0" i="0" u="none" strike="noStrike" noProof="0">
                          <a:solidFill>
                            <a:schemeClr val="tx2"/>
                          </a:solidFill>
                          <a:latin typeface="Franklin Gothic Book"/>
                        </a:rPr>
                        <a:t>(purchase &amp; spin-out)</a:t>
                      </a:r>
                      <a:endParaRPr lang="en-GB"/>
                    </a:p>
                  </a:txBody>
                  <a:tcPr marL="83127" marR="8312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a:buFont typeface="Arial" panose="020B0604020202020204" pitchFamily="34" charset="0"/>
                        <a:buNone/>
                      </a:pPr>
                      <a:r>
                        <a:rPr lang="en-GB" sz="1200" b="0">
                          <a:solidFill>
                            <a:schemeClr val="tx2"/>
                          </a:solidFill>
                        </a:rPr>
                        <a:t>Payment entity / license obligations</a:t>
                      </a:r>
                    </a:p>
                  </a:txBody>
                  <a:tcPr marL="83127" marR="8312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l">
                        <a:buFont typeface="Arial" panose="020B0604020202020204" pitchFamily="34" charset="0"/>
                        <a:buNone/>
                      </a:pPr>
                      <a:endParaRPr lang="en-GB" sz="1200" b="0">
                        <a:solidFill>
                          <a:schemeClr val="tx2"/>
                        </a:solidFill>
                      </a:endParaRPr>
                    </a:p>
                  </a:txBody>
                  <a:tcPr marL="83127" marR="8312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Font typeface="Arial" panose="020B0604020202020204" pitchFamily="34" charset="0"/>
                        <a:buNone/>
                      </a:pPr>
                      <a:r>
                        <a:rPr lang="en-GB" sz="1200" b="0" dirty="0">
                          <a:solidFill>
                            <a:schemeClr val="tx2"/>
                          </a:solidFill>
                        </a:rPr>
                        <a:t>Cross border payment optimisation</a:t>
                      </a:r>
                    </a:p>
                  </a:txBody>
                  <a:tcPr marL="83127" marR="8312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a:buFont typeface="Arial" panose="020B0604020202020204" pitchFamily="34" charset="0"/>
                        <a:buNone/>
                      </a:pPr>
                      <a:endParaRPr lang="en-GB" sz="1200" b="0">
                        <a:solidFill>
                          <a:schemeClr val="tx2"/>
                        </a:solidFill>
                      </a:endParaRPr>
                    </a:p>
                  </a:txBody>
                  <a:tcPr marL="83127" marR="83127"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5379407"/>
                  </a:ext>
                </a:extLst>
              </a:tr>
              <a:tr h="544828">
                <a:tc>
                  <a:txBody>
                    <a:bodyPr/>
                    <a:lstStyle/>
                    <a:p>
                      <a:pPr marL="0" indent="0" algn="ctr">
                        <a:buFont typeface="Arial" panose="020B0604020202020204" pitchFamily="34" charset="0"/>
                        <a:buNone/>
                      </a:pPr>
                      <a:endParaRPr lang="en-GB" sz="1200" b="0" i="0" kern="1200">
                        <a:solidFill>
                          <a:schemeClr val="tx2"/>
                        </a:solidFill>
                        <a:effectLst/>
                        <a:latin typeface="+mn-lt"/>
                        <a:ea typeface="+mn-ea"/>
                        <a:cs typeface="+mn-cs"/>
                      </a:endParaRPr>
                    </a:p>
                  </a:txBody>
                  <a:tcPr marL="83127" marR="83127"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a:buNone/>
                      </a:pPr>
                      <a:r>
                        <a:rPr lang="en-GB" sz="1200" b="0" i="0" u="none" strike="noStrike" kern="1200" noProof="0">
                          <a:solidFill>
                            <a:schemeClr val="tx2"/>
                          </a:solidFill>
                          <a:effectLst/>
                          <a:latin typeface="Franklin Gothic Book"/>
                        </a:rPr>
                        <a:t>Ongoing training/ education</a:t>
                      </a:r>
                      <a:endParaRPr lang="en-US"/>
                    </a:p>
                  </a:txBody>
                  <a:tcPr marL="83127" marR="8312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a:solidFill>
                            <a:schemeClr val="tx2"/>
                          </a:solidFill>
                        </a:rPr>
                        <a:t>Local/global scheme regulations</a:t>
                      </a:r>
                    </a:p>
                  </a:txBody>
                  <a:tcPr marL="83127" marR="8312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l">
                        <a:buFont typeface="Arial" panose="020B0604020202020204" pitchFamily="34" charset="0"/>
                        <a:buNone/>
                      </a:pPr>
                      <a:endParaRPr lang="en-GB" sz="1200" b="0" i="1">
                        <a:solidFill>
                          <a:schemeClr val="tx2"/>
                        </a:solidFill>
                      </a:endParaRPr>
                    </a:p>
                  </a:txBody>
                  <a:tcPr marL="83127" marR="8312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Font typeface="Arial" panose="020B0604020202020204" pitchFamily="34" charset="0"/>
                        <a:buNone/>
                      </a:pPr>
                      <a:r>
                        <a:rPr lang="en-GB" sz="1200" b="0">
                          <a:solidFill>
                            <a:schemeClr val="tx2"/>
                          </a:solidFill>
                        </a:rPr>
                        <a:t>Embedded Finance / Value Added Services</a:t>
                      </a:r>
                    </a:p>
                  </a:txBody>
                  <a:tcPr marL="83127" marR="8312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a:buFont typeface="Arial" panose="020B0604020202020204" pitchFamily="34" charset="0"/>
                        <a:buNone/>
                      </a:pPr>
                      <a:endParaRPr lang="en-GB" sz="1200" b="0">
                        <a:solidFill>
                          <a:schemeClr val="tx2"/>
                        </a:solidFill>
                      </a:endParaRPr>
                    </a:p>
                  </a:txBody>
                  <a:tcPr marL="83127" marR="83127"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6069389"/>
                  </a:ext>
                </a:extLst>
              </a:tr>
              <a:tr h="544828">
                <a:tc>
                  <a:txBody>
                    <a:bodyPr/>
                    <a:lstStyle/>
                    <a:p>
                      <a:pPr marL="0" indent="0" algn="ctr">
                        <a:buFont typeface="Arial" panose="020B0604020202020204" pitchFamily="34" charset="0"/>
                        <a:buNone/>
                      </a:pPr>
                      <a:endParaRPr lang="en-GB" sz="1200" b="0">
                        <a:solidFill>
                          <a:schemeClr val="tx2"/>
                        </a:solidFill>
                      </a:endParaRPr>
                    </a:p>
                  </a:txBody>
                  <a:tcPr marL="83127" marR="83127"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endParaRPr lang="en-GB" sz="1200" b="0">
                        <a:solidFill>
                          <a:schemeClr val="tx2"/>
                        </a:solidFill>
                      </a:endParaRPr>
                    </a:p>
                  </a:txBody>
                  <a:tcPr marL="83127" marR="8312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endParaRPr lang="en-GB" sz="1200" b="0">
                        <a:solidFill>
                          <a:schemeClr val="tx2"/>
                        </a:solidFill>
                      </a:endParaRPr>
                    </a:p>
                  </a:txBody>
                  <a:tcPr marL="83127" marR="8312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endParaRPr lang="en-GB" sz="1200" b="0">
                        <a:solidFill>
                          <a:schemeClr val="tx2"/>
                        </a:solidFill>
                      </a:endParaRPr>
                    </a:p>
                  </a:txBody>
                  <a:tcPr marL="83127" marR="8312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Font typeface="Arial" panose="020B0604020202020204" pitchFamily="34" charset="0"/>
                        <a:buNone/>
                      </a:pPr>
                      <a:r>
                        <a:rPr lang="en-GB" sz="1200" b="0">
                          <a:solidFill>
                            <a:schemeClr val="tx2"/>
                          </a:solidFill>
                        </a:rPr>
                        <a:t>Growth solutions for marketplaces</a:t>
                      </a:r>
                    </a:p>
                  </a:txBody>
                  <a:tcPr marL="83127" marR="8312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a:buFont typeface="Arial" panose="020B0604020202020204" pitchFamily="34" charset="0"/>
                        <a:buNone/>
                      </a:pPr>
                      <a:endParaRPr lang="en-GB" sz="1200" b="0" dirty="0">
                        <a:solidFill>
                          <a:schemeClr val="tx2"/>
                        </a:solidFill>
                      </a:endParaRPr>
                    </a:p>
                  </a:txBody>
                  <a:tcPr marL="83127" marR="83127"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652859"/>
                  </a:ext>
                </a:extLst>
              </a:tr>
            </a:tbl>
          </a:graphicData>
        </a:graphic>
      </p:graphicFrame>
      <p:sp>
        <p:nvSpPr>
          <p:cNvPr id="4" name="TextBox 3">
            <a:extLst>
              <a:ext uri="{FF2B5EF4-FFF2-40B4-BE49-F238E27FC236}">
                <a16:creationId xmlns:a16="http://schemas.microsoft.com/office/drawing/2014/main" id="{5C0CB495-ED58-BDDD-AD9A-2FC8119B73C8}"/>
              </a:ext>
            </a:extLst>
          </p:cNvPr>
          <p:cNvSpPr txBox="1"/>
          <p:nvPr/>
        </p:nvSpPr>
        <p:spPr>
          <a:xfrm>
            <a:off x="807293" y="1824142"/>
            <a:ext cx="5994258" cy="355813"/>
          </a:xfrm>
          <a:prstGeom prst="roundRect">
            <a:avLst>
              <a:gd name="adj" fmla="val 50000"/>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228600" indent="-228600" algn="ctr">
              <a:spcBef>
                <a:spcPts val="500"/>
              </a:spcBef>
              <a:spcAft>
                <a:spcPts val="300"/>
              </a:spcAft>
              <a:buSzPct val="100000"/>
              <a:defRPr/>
            </a:lvl1pPr>
            <a:lvl2pPr marL="685800" lvl="1" indent="-228600" algn="ctr">
              <a:spcBef>
                <a:spcPts val="500"/>
              </a:spcBef>
              <a:spcAft>
                <a:spcPts val="300"/>
              </a:spcAft>
              <a:buClr>
                <a:schemeClr val="accent2">
                  <a:lumMod val="100000"/>
                </a:schemeClr>
              </a:buClr>
              <a:buSzPct val="100000"/>
              <a:buFont typeface="Arial" panose="020B0604020202020204" pitchFamily="34" charset="0"/>
              <a:buChar char="•"/>
              <a:defRPr/>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defRP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defRPr/>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defRPr/>
            </a:lvl5pPr>
            <a:lvl6pPr marL="2514600" lvl="5" indent="-228600" algn="ctr">
              <a:lnSpc>
                <a:spcPct val="90000"/>
              </a:lnSpc>
              <a:spcBef>
                <a:spcPts val="500"/>
              </a:spcBef>
              <a:buSzPct val="100000"/>
              <a:buFont typeface="Arial" panose="020B0604020202020204" pitchFamily="34" charset="0"/>
              <a:buChar char="•"/>
              <a:defRPr/>
            </a:lvl6pPr>
            <a:lvl7pPr marL="2971800" lvl="6" indent="-228600" algn="ctr">
              <a:lnSpc>
                <a:spcPct val="90000"/>
              </a:lnSpc>
              <a:spcBef>
                <a:spcPts val="500"/>
              </a:spcBef>
              <a:buSzPct val="100000"/>
              <a:buFont typeface="Arial" panose="020B0604020202020204" pitchFamily="34" charset="0"/>
              <a:buChar char="•"/>
              <a:defRPr/>
            </a:lvl7pPr>
            <a:lvl8pPr marL="3429000" lvl="7" indent="-228600" algn="ctr">
              <a:lnSpc>
                <a:spcPct val="90000"/>
              </a:lnSpc>
              <a:spcBef>
                <a:spcPts val="500"/>
              </a:spcBef>
              <a:buSzPct val="100000"/>
              <a:buFont typeface="Arial" panose="020B0604020202020204" pitchFamily="34" charset="0"/>
              <a:buChar char="•"/>
              <a:defRPr/>
            </a:lvl8pPr>
            <a:lvl9pPr marL="3886200" lvl="8" indent="-228600" algn="ctr">
              <a:lnSpc>
                <a:spcPct val="90000"/>
              </a:lnSpc>
              <a:spcBef>
                <a:spcPts val="500"/>
              </a:spcBef>
              <a:buSzPct val="100000"/>
              <a:buFont typeface="Arial" panose="020B0604020202020204" pitchFamily="34" charset="0"/>
              <a:buChar char="•"/>
              <a:defRPr/>
            </a:lvl9pPr>
          </a:lstStyle>
          <a:p>
            <a:pPr algn="ctr"/>
            <a:r>
              <a:rPr lang="en-GB" sz="1800" b="1"/>
              <a:t>Build &amp; Run</a:t>
            </a:r>
          </a:p>
        </p:txBody>
      </p:sp>
      <p:sp>
        <p:nvSpPr>
          <p:cNvPr id="8" name="TextBox 7">
            <a:extLst>
              <a:ext uri="{FF2B5EF4-FFF2-40B4-BE49-F238E27FC236}">
                <a16:creationId xmlns:a16="http://schemas.microsoft.com/office/drawing/2014/main" id="{01E58D45-477B-BF31-A7A4-F36734F7032D}"/>
              </a:ext>
            </a:extLst>
          </p:cNvPr>
          <p:cNvSpPr txBox="1"/>
          <p:nvPr/>
        </p:nvSpPr>
        <p:spPr>
          <a:xfrm>
            <a:off x="7207149" y="1824141"/>
            <a:ext cx="4229833" cy="355813"/>
          </a:xfrm>
          <a:prstGeom prst="roundRect">
            <a:avLst>
              <a:gd name="adj" fmla="val 50000"/>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228600" indent="-228600" algn="ctr">
              <a:spcBef>
                <a:spcPts val="500"/>
              </a:spcBef>
              <a:spcAft>
                <a:spcPts val="300"/>
              </a:spcAft>
              <a:buSzPct val="100000"/>
              <a:defRPr/>
            </a:lvl1pPr>
            <a:lvl2pPr marL="685800" lvl="1" indent="-228600" algn="ctr">
              <a:spcBef>
                <a:spcPts val="500"/>
              </a:spcBef>
              <a:spcAft>
                <a:spcPts val="300"/>
              </a:spcAft>
              <a:buClr>
                <a:schemeClr val="accent2">
                  <a:lumMod val="100000"/>
                </a:schemeClr>
              </a:buClr>
              <a:buSzPct val="100000"/>
              <a:buFont typeface="Arial" panose="020B0604020202020204" pitchFamily="34" charset="0"/>
              <a:buChar char="•"/>
              <a:defRPr/>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defRP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defRPr/>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defRPr/>
            </a:lvl5pPr>
            <a:lvl6pPr marL="2514600" lvl="5" indent="-228600" algn="ctr">
              <a:lnSpc>
                <a:spcPct val="90000"/>
              </a:lnSpc>
              <a:spcBef>
                <a:spcPts val="500"/>
              </a:spcBef>
              <a:buSzPct val="100000"/>
              <a:buFont typeface="Arial" panose="020B0604020202020204" pitchFamily="34" charset="0"/>
              <a:buChar char="•"/>
              <a:defRPr/>
            </a:lvl6pPr>
            <a:lvl7pPr marL="2971800" lvl="6" indent="-228600" algn="ctr">
              <a:lnSpc>
                <a:spcPct val="90000"/>
              </a:lnSpc>
              <a:spcBef>
                <a:spcPts val="500"/>
              </a:spcBef>
              <a:buSzPct val="100000"/>
              <a:buFont typeface="Arial" panose="020B0604020202020204" pitchFamily="34" charset="0"/>
              <a:buChar char="•"/>
              <a:defRPr/>
            </a:lvl7pPr>
            <a:lvl8pPr marL="3429000" lvl="7" indent="-228600" algn="ctr">
              <a:lnSpc>
                <a:spcPct val="90000"/>
              </a:lnSpc>
              <a:spcBef>
                <a:spcPts val="500"/>
              </a:spcBef>
              <a:buSzPct val="100000"/>
              <a:buFont typeface="Arial" panose="020B0604020202020204" pitchFamily="34" charset="0"/>
              <a:buChar char="•"/>
              <a:defRPr/>
            </a:lvl8pPr>
            <a:lvl9pPr marL="3886200" lvl="8" indent="-228600" algn="ctr">
              <a:lnSpc>
                <a:spcPct val="90000"/>
              </a:lnSpc>
              <a:spcBef>
                <a:spcPts val="500"/>
              </a:spcBef>
              <a:buSzPct val="100000"/>
              <a:buFont typeface="Arial" panose="020B0604020202020204" pitchFamily="34" charset="0"/>
              <a:buChar char="•"/>
              <a:defRPr/>
            </a:lvl9pPr>
          </a:lstStyle>
          <a:p>
            <a:pPr algn="ctr"/>
            <a:r>
              <a:rPr lang="en-GB" sz="1800" b="1"/>
              <a:t>Optimise</a:t>
            </a:r>
          </a:p>
        </p:txBody>
      </p:sp>
      <p:sp>
        <p:nvSpPr>
          <p:cNvPr id="11" name="TextBox 10">
            <a:extLst>
              <a:ext uri="{FF2B5EF4-FFF2-40B4-BE49-F238E27FC236}">
                <a16:creationId xmlns:a16="http://schemas.microsoft.com/office/drawing/2014/main" id="{C0B822DD-F3DF-570C-6D35-47544677FF18}"/>
              </a:ext>
            </a:extLst>
          </p:cNvPr>
          <p:cNvSpPr txBox="1"/>
          <p:nvPr/>
        </p:nvSpPr>
        <p:spPr>
          <a:xfrm>
            <a:off x="807293" y="2228809"/>
            <a:ext cx="1981368" cy="526017"/>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indent="0" algn="ctr">
              <a:spcBef>
                <a:spcPts val="500"/>
              </a:spcBef>
              <a:spcAft>
                <a:spcPts val="300"/>
              </a:spcAft>
              <a:buSzPct val="100000"/>
              <a:defRPr sz="1200" b="1"/>
            </a:lvl1pPr>
            <a:lvl2pPr marL="685800" lvl="1" indent="-228600" algn="ctr">
              <a:spcBef>
                <a:spcPts val="500"/>
              </a:spcBef>
              <a:spcAft>
                <a:spcPts val="300"/>
              </a:spcAft>
              <a:buClr>
                <a:schemeClr val="accent2">
                  <a:lumMod val="100000"/>
                </a:schemeClr>
              </a:buClr>
              <a:buSzPct val="100000"/>
              <a:buFont typeface="Arial" panose="020B0604020202020204" pitchFamily="34" charset="0"/>
              <a:buChar char="•"/>
              <a:defRPr/>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defRP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defRPr/>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defRPr/>
            </a:lvl5pPr>
            <a:lvl6pPr marL="2514600" lvl="5" indent="-228600" algn="ctr">
              <a:lnSpc>
                <a:spcPct val="90000"/>
              </a:lnSpc>
              <a:spcBef>
                <a:spcPts val="500"/>
              </a:spcBef>
              <a:buSzPct val="100000"/>
              <a:buFont typeface="Arial" panose="020B0604020202020204" pitchFamily="34" charset="0"/>
              <a:buChar char="•"/>
              <a:defRPr/>
            </a:lvl6pPr>
            <a:lvl7pPr marL="2971800" lvl="6" indent="-228600" algn="ctr">
              <a:lnSpc>
                <a:spcPct val="90000"/>
              </a:lnSpc>
              <a:spcBef>
                <a:spcPts val="500"/>
              </a:spcBef>
              <a:buSzPct val="100000"/>
              <a:buFont typeface="Arial" panose="020B0604020202020204" pitchFamily="34" charset="0"/>
              <a:buChar char="•"/>
              <a:defRPr/>
            </a:lvl7pPr>
            <a:lvl8pPr marL="3429000" lvl="7" indent="-228600" algn="ctr">
              <a:lnSpc>
                <a:spcPct val="90000"/>
              </a:lnSpc>
              <a:spcBef>
                <a:spcPts val="500"/>
              </a:spcBef>
              <a:buSzPct val="100000"/>
              <a:buFont typeface="Arial" panose="020B0604020202020204" pitchFamily="34" charset="0"/>
              <a:buChar char="•"/>
              <a:defRPr/>
            </a:lvl8pPr>
            <a:lvl9pPr marL="3886200" lvl="8" indent="-228600" algn="ctr">
              <a:lnSpc>
                <a:spcPct val="90000"/>
              </a:lnSpc>
              <a:spcBef>
                <a:spcPts val="500"/>
              </a:spcBef>
              <a:buSzPct val="100000"/>
              <a:buFont typeface="Arial" panose="020B0604020202020204" pitchFamily="34" charset="0"/>
              <a:buChar char="•"/>
              <a:defRPr/>
            </a:lvl9pPr>
          </a:lstStyle>
          <a:p>
            <a:r>
              <a:rPr lang="en-GB"/>
              <a:t>Build customer focused products</a:t>
            </a:r>
          </a:p>
        </p:txBody>
      </p:sp>
      <p:sp>
        <p:nvSpPr>
          <p:cNvPr id="12" name="TextBox 11">
            <a:extLst>
              <a:ext uri="{FF2B5EF4-FFF2-40B4-BE49-F238E27FC236}">
                <a16:creationId xmlns:a16="http://schemas.microsoft.com/office/drawing/2014/main" id="{2F989504-F88B-C705-4EE8-4BE46B6A2F46}"/>
              </a:ext>
            </a:extLst>
          </p:cNvPr>
          <p:cNvSpPr txBox="1"/>
          <p:nvPr/>
        </p:nvSpPr>
        <p:spPr>
          <a:xfrm>
            <a:off x="2822098" y="2228809"/>
            <a:ext cx="1981368" cy="526017"/>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indent="0" algn="ctr">
              <a:spcBef>
                <a:spcPts val="500"/>
              </a:spcBef>
              <a:spcAft>
                <a:spcPts val="300"/>
              </a:spcAft>
              <a:buSzPct val="100000"/>
              <a:defRPr sz="1200" b="1"/>
            </a:lvl1pPr>
            <a:lvl2pPr marL="685800" lvl="1" indent="-228600" algn="ctr">
              <a:spcBef>
                <a:spcPts val="500"/>
              </a:spcBef>
              <a:spcAft>
                <a:spcPts val="300"/>
              </a:spcAft>
              <a:buClr>
                <a:schemeClr val="accent2">
                  <a:lumMod val="100000"/>
                </a:schemeClr>
              </a:buClr>
              <a:buSzPct val="100000"/>
              <a:buFont typeface="Arial" panose="020B0604020202020204" pitchFamily="34" charset="0"/>
              <a:buChar char="•"/>
              <a:defRPr/>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defRP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defRPr/>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defRPr/>
            </a:lvl5pPr>
            <a:lvl6pPr marL="2514600" lvl="5" indent="-228600" algn="ctr">
              <a:lnSpc>
                <a:spcPct val="90000"/>
              </a:lnSpc>
              <a:spcBef>
                <a:spcPts val="500"/>
              </a:spcBef>
              <a:buSzPct val="100000"/>
              <a:buFont typeface="Arial" panose="020B0604020202020204" pitchFamily="34" charset="0"/>
              <a:buChar char="•"/>
              <a:defRPr/>
            </a:lvl6pPr>
            <a:lvl7pPr marL="2971800" lvl="6" indent="-228600" algn="ctr">
              <a:lnSpc>
                <a:spcPct val="90000"/>
              </a:lnSpc>
              <a:spcBef>
                <a:spcPts val="500"/>
              </a:spcBef>
              <a:buSzPct val="100000"/>
              <a:buFont typeface="Arial" panose="020B0604020202020204" pitchFamily="34" charset="0"/>
              <a:buChar char="•"/>
              <a:defRPr/>
            </a:lvl7pPr>
            <a:lvl8pPr marL="3429000" lvl="7" indent="-228600" algn="ctr">
              <a:lnSpc>
                <a:spcPct val="90000"/>
              </a:lnSpc>
              <a:spcBef>
                <a:spcPts val="500"/>
              </a:spcBef>
              <a:buSzPct val="100000"/>
              <a:buFont typeface="Arial" panose="020B0604020202020204" pitchFamily="34" charset="0"/>
              <a:buChar char="•"/>
              <a:defRPr/>
            </a:lvl8pPr>
            <a:lvl9pPr marL="3886200" lvl="8" indent="-228600" algn="ctr">
              <a:lnSpc>
                <a:spcPct val="90000"/>
              </a:lnSpc>
              <a:spcBef>
                <a:spcPts val="500"/>
              </a:spcBef>
              <a:buSzPct val="100000"/>
              <a:buFont typeface="Arial" panose="020B0604020202020204" pitchFamily="34" charset="0"/>
              <a:buChar char="•"/>
              <a:defRPr/>
            </a:lvl9pPr>
          </a:lstStyle>
          <a:p>
            <a:r>
              <a:rPr lang="en-GB"/>
              <a:t>Manage the payment business</a:t>
            </a:r>
          </a:p>
        </p:txBody>
      </p:sp>
      <p:sp>
        <p:nvSpPr>
          <p:cNvPr id="13" name="TextBox 12">
            <a:extLst>
              <a:ext uri="{FF2B5EF4-FFF2-40B4-BE49-F238E27FC236}">
                <a16:creationId xmlns:a16="http://schemas.microsoft.com/office/drawing/2014/main" id="{4644838E-B7A1-CDC5-705B-60B13A8D50F0}"/>
              </a:ext>
            </a:extLst>
          </p:cNvPr>
          <p:cNvSpPr txBox="1"/>
          <p:nvPr/>
        </p:nvSpPr>
        <p:spPr>
          <a:xfrm>
            <a:off x="4820184" y="2228809"/>
            <a:ext cx="1981368" cy="526017"/>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228600" indent="-228600" algn="ctr">
              <a:spcBef>
                <a:spcPts val="500"/>
              </a:spcBef>
              <a:spcAft>
                <a:spcPts val="300"/>
              </a:spcAft>
              <a:buSzPct val="100000"/>
              <a:defRPr/>
            </a:lvl1pPr>
            <a:lvl2pPr marL="685800" lvl="1" indent="-228600" algn="ctr">
              <a:spcBef>
                <a:spcPts val="500"/>
              </a:spcBef>
              <a:spcAft>
                <a:spcPts val="300"/>
              </a:spcAft>
              <a:buClr>
                <a:schemeClr val="accent2">
                  <a:lumMod val="100000"/>
                </a:schemeClr>
              </a:buClr>
              <a:buSzPct val="100000"/>
              <a:buFont typeface="Arial" panose="020B0604020202020204" pitchFamily="34" charset="0"/>
              <a:buChar char="•"/>
              <a:defRPr/>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defRP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defRPr/>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defRPr/>
            </a:lvl5pPr>
            <a:lvl6pPr marL="2514600" lvl="5" indent="-228600" algn="ctr">
              <a:lnSpc>
                <a:spcPct val="90000"/>
              </a:lnSpc>
              <a:spcBef>
                <a:spcPts val="500"/>
              </a:spcBef>
              <a:buSzPct val="100000"/>
              <a:buFont typeface="Arial" panose="020B0604020202020204" pitchFamily="34" charset="0"/>
              <a:buChar char="•"/>
              <a:defRPr/>
            </a:lvl6pPr>
            <a:lvl7pPr marL="2971800" lvl="6" indent="-228600" algn="ctr">
              <a:lnSpc>
                <a:spcPct val="90000"/>
              </a:lnSpc>
              <a:spcBef>
                <a:spcPts val="500"/>
              </a:spcBef>
              <a:buSzPct val="100000"/>
              <a:buFont typeface="Arial" panose="020B0604020202020204" pitchFamily="34" charset="0"/>
              <a:buChar char="•"/>
              <a:defRPr/>
            </a:lvl7pPr>
            <a:lvl8pPr marL="3429000" lvl="7" indent="-228600" algn="ctr">
              <a:lnSpc>
                <a:spcPct val="90000"/>
              </a:lnSpc>
              <a:spcBef>
                <a:spcPts val="500"/>
              </a:spcBef>
              <a:buSzPct val="100000"/>
              <a:buFont typeface="Arial" panose="020B0604020202020204" pitchFamily="34" charset="0"/>
              <a:buChar char="•"/>
              <a:defRPr/>
            </a:lvl8pPr>
            <a:lvl9pPr marL="3886200" lvl="8" indent="-228600" algn="ctr">
              <a:lnSpc>
                <a:spcPct val="90000"/>
              </a:lnSpc>
              <a:spcBef>
                <a:spcPts val="500"/>
              </a:spcBef>
              <a:buSzPct val="100000"/>
              <a:buFont typeface="Arial" panose="020B0604020202020204" pitchFamily="34" charset="0"/>
              <a:buChar char="•"/>
              <a:defRPr/>
            </a:lvl9pPr>
          </a:lstStyle>
          <a:p>
            <a:pPr marL="0" indent="0" algn="ctr"/>
            <a:r>
              <a:rPr lang="en-GB" sz="1200" b="1"/>
              <a:t>Manage regulatory obligations</a:t>
            </a:r>
          </a:p>
        </p:txBody>
      </p:sp>
      <p:grpSp>
        <p:nvGrpSpPr>
          <p:cNvPr id="7" name="Group 6">
            <a:extLst>
              <a:ext uri="{FF2B5EF4-FFF2-40B4-BE49-F238E27FC236}">
                <a16:creationId xmlns:a16="http://schemas.microsoft.com/office/drawing/2014/main" id="{E8648EED-72D2-71FE-9167-50D6E463E8CA}"/>
              </a:ext>
            </a:extLst>
          </p:cNvPr>
          <p:cNvGrpSpPr/>
          <p:nvPr/>
        </p:nvGrpSpPr>
        <p:grpSpPr>
          <a:xfrm>
            <a:off x="7146345" y="2228809"/>
            <a:ext cx="4290637" cy="526017"/>
            <a:chOff x="7146345" y="2228809"/>
            <a:chExt cx="4290637" cy="526017"/>
          </a:xfrm>
        </p:grpSpPr>
        <p:sp>
          <p:nvSpPr>
            <p:cNvPr id="15" name="TextBox 14">
              <a:extLst>
                <a:ext uri="{FF2B5EF4-FFF2-40B4-BE49-F238E27FC236}">
                  <a16:creationId xmlns:a16="http://schemas.microsoft.com/office/drawing/2014/main" id="{D7B1D857-92A3-526D-5C6D-F11F679D3233}"/>
                </a:ext>
              </a:extLst>
            </p:cNvPr>
            <p:cNvSpPr txBox="1"/>
            <p:nvPr/>
          </p:nvSpPr>
          <p:spPr>
            <a:xfrm>
              <a:off x="7146345" y="2228809"/>
              <a:ext cx="2128600" cy="526017"/>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indent="0" algn="ctr">
                <a:spcBef>
                  <a:spcPts val="500"/>
                </a:spcBef>
                <a:spcAft>
                  <a:spcPts val="300"/>
                </a:spcAft>
                <a:buSzPct val="100000"/>
                <a:defRPr sz="1200" b="1"/>
              </a:lvl1pPr>
              <a:lvl2pPr marL="685800" lvl="1" indent="-228600" algn="ctr">
                <a:spcBef>
                  <a:spcPts val="500"/>
                </a:spcBef>
                <a:spcAft>
                  <a:spcPts val="300"/>
                </a:spcAft>
                <a:buClr>
                  <a:schemeClr val="accent2">
                    <a:lumMod val="100000"/>
                  </a:schemeClr>
                </a:buClr>
                <a:buSzPct val="100000"/>
                <a:buFont typeface="Arial" panose="020B0604020202020204" pitchFamily="34" charset="0"/>
                <a:buChar char="•"/>
                <a:defRPr/>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defRP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defRPr/>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defRPr/>
              </a:lvl5pPr>
              <a:lvl6pPr marL="2514600" lvl="5" indent="-228600" algn="ctr">
                <a:lnSpc>
                  <a:spcPct val="90000"/>
                </a:lnSpc>
                <a:spcBef>
                  <a:spcPts val="500"/>
                </a:spcBef>
                <a:buSzPct val="100000"/>
                <a:buFont typeface="Arial" panose="020B0604020202020204" pitchFamily="34" charset="0"/>
                <a:buChar char="•"/>
                <a:defRPr/>
              </a:lvl6pPr>
              <a:lvl7pPr marL="2971800" lvl="6" indent="-228600" algn="ctr">
                <a:lnSpc>
                  <a:spcPct val="90000"/>
                </a:lnSpc>
                <a:spcBef>
                  <a:spcPts val="500"/>
                </a:spcBef>
                <a:buSzPct val="100000"/>
                <a:buFont typeface="Arial" panose="020B0604020202020204" pitchFamily="34" charset="0"/>
                <a:buChar char="•"/>
                <a:defRPr/>
              </a:lvl7pPr>
              <a:lvl8pPr marL="3429000" lvl="7" indent="-228600" algn="ctr">
                <a:lnSpc>
                  <a:spcPct val="90000"/>
                </a:lnSpc>
                <a:spcBef>
                  <a:spcPts val="500"/>
                </a:spcBef>
                <a:buSzPct val="100000"/>
                <a:buFont typeface="Arial" panose="020B0604020202020204" pitchFamily="34" charset="0"/>
                <a:buChar char="•"/>
                <a:defRPr/>
              </a:lvl8pPr>
              <a:lvl9pPr marL="3886200" lvl="8" indent="-228600" algn="ctr">
                <a:lnSpc>
                  <a:spcPct val="90000"/>
                </a:lnSpc>
                <a:spcBef>
                  <a:spcPts val="500"/>
                </a:spcBef>
                <a:buSzPct val="100000"/>
                <a:buFont typeface="Arial" panose="020B0604020202020204" pitchFamily="34" charset="0"/>
                <a:buChar char="•"/>
                <a:defRPr/>
              </a:lvl9pPr>
            </a:lstStyle>
            <a:p>
              <a:r>
                <a:rPr lang="en-GB"/>
                <a:t>Reach new customers, grow sales &amp; increase revenue</a:t>
              </a:r>
            </a:p>
          </p:txBody>
        </p:sp>
        <p:sp>
          <p:nvSpPr>
            <p:cNvPr id="16" name="TextBox 15">
              <a:extLst>
                <a:ext uri="{FF2B5EF4-FFF2-40B4-BE49-F238E27FC236}">
                  <a16:creationId xmlns:a16="http://schemas.microsoft.com/office/drawing/2014/main" id="{C3F5E96A-9360-D979-03A2-1D1A29532F4C}"/>
                </a:ext>
              </a:extLst>
            </p:cNvPr>
            <p:cNvSpPr txBox="1"/>
            <p:nvPr/>
          </p:nvSpPr>
          <p:spPr>
            <a:xfrm>
              <a:off x="9308382" y="2228809"/>
              <a:ext cx="2128600" cy="526017"/>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indent="0" algn="ctr">
                <a:spcBef>
                  <a:spcPts val="500"/>
                </a:spcBef>
                <a:spcAft>
                  <a:spcPts val="300"/>
                </a:spcAft>
                <a:buSzPct val="100000"/>
                <a:defRPr sz="1200" b="1"/>
              </a:lvl1pPr>
              <a:lvl2pPr marL="685800" lvl="1" indent="-228600" algn="ctr">
                <a:spcBef>
                  <a:spcPts val="500"/>
                </a:spcBef>
                <a:spcAft>
                  <a:spcPts val="300"/>
                </a:spcAft>
                <a:buClr>
                  <a:schemeClr val="accent2">
                    <a:lumMod val="100000"/>
                  </a:schemeClr>
                </a:buClr>
                <a:buSzPct val="100000"/>
                <a:buFont typeface="Arial" panose="020B0604020202020204" pitchFamily="34" charset="0"/>
                <a:buChar char="•"/>
                <a:defRPr/>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defRP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defRPr/>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defRPr/>
              </a:lvl5pPr>
              <a:lvl6pPr marL="2514600" lvl="5" indent="-228600" algn="ctr">
                <a:lnSpc>
                  <a:spcPct val="90000"/>
                </a:lnSpc>
                <a:spcBef>
                  <a:spcPts val="500"/>
                </a:spcBef>
                <a:buSzPct val="100000"/>
                <a:buFont typeface="Arial" panose="020B0604020202020204" pitchFamily="34" charset="0"/>
                <a:buChar char="•"/>
                <a:defRPr/>
              </a:lvl6pPr>
              <a:lvl7pPr marL="2971800" lvl="6" indent="-228600" algn="ctr">
                <a:lnSpc>
                  <a:spcPct val="90000"/>
                </a:lnSpc>
                <a:spcBef>
                  <a:spcPts val="500"/>
                </a:spcBef>
                <a:buSzPct val="100000"/>
                <a:buFont typeface="Arial" panose="020B0604020202020204" pitchFamily="34" charset="0"/>
                <a:buChar char="•"/>
                <a:defRPr/>
              </a:lvl7pPr>
              <a:lvl8pPr marL="3429000" lvl="7" indent="-228600" algn="ctr">
                <a:lnSpc>
                  <a:spcPct val="90000"/>
                </a:lnSpc>
                <a:spcBef>
                  <a:spcPts val="500"/>
                </a:spcBef>
                <a:buSzPct val="100000"/>
                <a:buFont typeface="Arial" panose="020B0604020202020204" pitchFamily="34" charset="0"/>
                <a:buChar char="•"/>
                <a:defRPr/>
              </a:lvl8pPr>
              <a:lvl9pPr marL="3886200" lvl="8" indent="-228600" algn="ctr">
                <a:lnSpc>
                  <a:spcPct val="90000"/>
                </a:lnSpc>
                <a:spcBef>
                  <a:spcPts val="500"/>
                </a:spcBef>
                <a:buSzPct val="100000"/>
                <a:buFont typeface="Arial" panose="020B0604020202020204" pitchFamily="34" charset="0"/>
                <a:buChar char="•"/>
                <a:defRPr/>
              </a:lvl9pPr>
            </a:lstStyle>
            <a:p>
              <a:r>
                <a:rPr lang="en-GB"/>
                <a:t>Reduce costs &amp; combat fraud</a:t>
              </a:r>
            </a:p>
          </p:txBody>
        </p:sp>
      </p:grpSp>
      <p:sp>
        <p:nvSpPr>
          <p:cNvPr id="17" name="Rectangle 16">
            <a:extLst>
              <a:ext uri="{FF2B5EF4-FFF2-40B4-BE49-F238E27FC236}">
                <a16:creationId xmlns:a16="http://schemas.microsoft.com/office/drawing/2014/main" id="{CF27AB05-3F8D-B5FA-0D49-1D00517718EC}"/>
              </a:ext>
            </a:extLst>
          </p:cNvPr>
          <p:cNvSpPr/>
          <p:nvPr/>
        </p:nvSpPr>
        <p:spPr>
          <a:xfrm>
            <a:off x="807293" y="5776597"/>
            <a:ext cx="5977283" cy="150778"/>
          </a:xfrm>
          <a:prstGeom prst="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a:solidFill>
                  <a:schemeClr val="tx2"/>
                </a:solidFill>
              </a:rPr>
              <a:t>Partner selection &amp; management</a:t>
            </a:r>
            <a:endParaRPr lang="en-US">
              <a:solidFill>
                <a:schemeClr val="tx2"/>
              </a:solidFill>
            </a:endParaRPr>
          </a:p>
        </p:txBody>
      </p:sp>
      <p:sp>
        <p:nvSpPr>
          <p:cNvPr id="18" name="Rectangle 17">
            <a:extLst>
              <a:ext uri="{FF2B5EF4-FFF2-40B4-BE49-F238E27FC236}">
                <a16:creationId xmlns:a16="http://schemas.microsoft.com/office/drawing/2014/main" id="{A070625B-F860-0F7C-9EF9-D0CAB9ECAD8E}"/>
              </a:ext>
            </a:extLst>
          </p:cNvPr>
          <p:cNvSpPr/>
          <p:nvPr/>
        </p:nvSpPr>
        <p:spPr>
          <a:xfrm>
            <a:off x="807293" y="5990699"/>
            <a:ext cx="5977283" cy="150778"/>
          </a:xfrm>
          <a:prstGeom prst="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a:solidFill>
                  <a:schemeClr val="tx2"/>
                </a:solidFill>
              </a:rPr>
              <a:t>Flow of funds management</a:t>
            </a:r>
            <a:endParaRPr lang="en-GB">
              <a:solidFill>
                <a:schemeClr val="tx2"/>
              </a:solidFill>
            </a:endParaRPr>
          </a:p>
        </p:txBody>
      </p:sp>
      <p:sp>
        <p:nvSpPr>
          <p:cNvPr id="19" name="Rectangle 18">
            <a:extLst>
              <a:ext uri="{FF2B5EF4-FFF2-40B4-BE49-F238E27FC236}">
                <a16:creationId xmlns:a16="http://schemas.microsoft.com/office/drawing/2014/main" id="{91CC3B25-15A3-8967-00EB-19AAFBF30C8C}"/>
              </a:ext>
            </a:extLst>
          </p:cNvPr>
          <p:cNvSpPr/>
          <p:nvPr/>
        </p:nvSpPr>
        <p:spPr>
          <a:xfrm>
            <a:off x="807293" y="5560926"/>
            <a:ext cx="5977283" cy="150778"/>
          </a:xfrm>
          <a:prstGeom prst="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a:solidFill>
                  <a:schemeClr val="tx2"/>
                </a:solidFill>
              </a:rPr>
              <a:t>Understanding customers &amp; market</a:t>
            </a:r>
          </a:p>
        </p:txBody>
      </p:sp>
    </p:spTree>
    <p:extLst>
      <p:ext uri="{BB962C8B-B14F-4D97-AF65-F5344CB8AC3E}">
        <p14:creationId xmlns:p14="http://schemas.microsoft.com/office/powerpoint/2010/main" val="235750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1DF3FB-9BE0-1CC4-49E5-C505E77A19C6}"/>
              </a:ext>
            </a:extLst>
          </p:cNvPr>
          <p:cNvSpPr>
            <a:spLocks noGrp="1"/>
          </p:cNvSpPr>
          <p:nvPr>
            <p:ph type="title"/>
          </p:nvPr>
        </p:nvSpPr>
        <p:spPr/>
        <p:txBody>
          <a:bodyPr lIns="91440" tIns="45720" rIns="91440" bIns="45720" anchor="t"/>
          <a:lstStyle/>
          <a:p>
            <a:r>
              <a:rPr lang="en-GB" dirty="0">
                <a:latin typeface="Franklin Gothic Book"/>
              </a:rPr>
              <a:t>Taking an end to end view of the customer</a:t>
            </a:r>
            <a:endParaRPr lang="en-GB" dirty="0"/>
          </a:p>
        </p:txBody>
      </p:sp>
      <p:sp>
        <p:nvSpPr>
          <p:cNvPr id="5" name="Slide Number Placeholder 4">
            <a:extLst>
              <a:ext uri="{FF2B5EF4-FFF2-40B4-BE49-F238E27FC236}">
                <a16:creationId xmlns:a16="http://schemas.microsoft.com/office/drawing/2014/main" id="{7225CA02-877E-0CFA-C3CD-8B97F1B4ADF3}"/>
              </a:ext>
            </a:extLst>
          </p:cNvPr>
          <p:cNvSpPr>
            <a:spLocks noGrp="1"/>
          </p:cNvSpPr>
          <p:nvPr>
            <p:ph type="sldNum" sz="quarter" idx="4"/>
          </p:nvPr>
        </p:nvSpPr>
        <p:spPr/>
        <p:txBody>
          <a:bodyPr/>
          <a:lstStyle/>
          <a:p>
            <a:fld id="{E399013F-DCA0-604C-9329-54DDD43298F2}" type="slidenum">
              <a:rPr lang="en-US" smtClean="0"/>
              <a:pPr/>
              <a:t>7</a:t>
            </a:fld>
            <a:r>
              <a:rPr lang="en-US"/>
              <a:t>  </a:t>
            </a:r>
          </a:p>
        </p:txBody>
      </p:sp>
      <p:sp>
        <p:nvSpPr>
          <p:cNvPr id="3" name="Text Placeholder 2">
            <a:extLst>
              <a:ext uri="{FF2B5EF4-FFF2-40B4-BE49-F238E27FC236}">
                <a16:creationId xmlns:a16="http://schemas.microsoft.com/office/drawing/2014/main" id="{70C736C1-5398-7BFD-4D0C-956210A3E8AE}"/>
              </a:ext>
            </a:extLst>
          </p:cNvPr>
          <p:cNvSpPr>
            <a:spLocks noGrp="1"/>
          </p:cNvSpPr>
          <p:nvPr>
            <p:ph type="body" sz="quarter" idx="11"/>
          </p:nvPr>
        </p:nvSpPr>
        <p:spPr/>
        <p:txBody>
          <a:bodyPr/>
          <a:lstStyle/>
          <a:p>
            <a:r>
              <a:rPr lang="en-GB" dirty="0"/>
              <a:t>Merchants are also increasingly looking at how payments can improve customer conversion from early in their journeys, even off platform in a effort to create a “buying ready consumer”</a:t>
            </a:r>
          </a:p>
        </p:txBody>
      </p:sp>
      <p:grpSp>
        <p:nvGrpSpPr>
          <p:cNvPr id="11" name="Group 10">
            <a:extLst>
              <a:ext uri="{FF2B5EF4-FFF2-40B4-BE49-F238E27FC236}">
                <a16:creationId xmlns:a16="http://schemas.microsoft.com/office/drawing/2014/main" id="{A5860F1C-3A24-7CCC-7B36-AD28A65BADDE}"/>
              </a:ext>
            </a:extLst>
          </p:cNvPr>
          <p:cNvGrpSpPr/>
          <p:nvPr/>
        </p:nvGrpSpPr>
        <p:grpSpPr>
          <a:xfrm>
            <a:off x="951214" y="1739876"/>
            <a:ext cx="4292864" cy="4468179"/>
            <a:chOff x="1099343" y="2051069"/>
            <a:chExt cx="3296403" cy="4468179"/>
          </a:xfrm>
        </p:grpSpPr>
        <p:sp>
          <p:nvSpPr>
            <p:cNvPr id="12" name="Freeform 15">
              <a:extLst>
                <a:ext uri="{FF2B5EF4-FFF2-40B4-BE49-F238E27FC236}">
                  <a16:creationId xmlns:a16="http://schemas.microsoft.com/office/drawing/2014/main" id="{DB6CC959-85E6-851B-F1D9-9B4CC50D8A18}"/>
                </a:ext>
              </a:extLst>
            </p:cNvPr>
            <p:cNvSpPr>
              <a:spLocks/>
            </p:cNvSpPr>
            <p:nvPr/>
          </p:nvSpPr>
          <p:spPr bwMode="auto">
            <a:xfrm>
              <a:off x="1384989" y="2543132"/>
              <a:ext cx="3010756" cy="1497038"/>
            </a:xfrm>
            <a:custGeom>
              <a:avLst/>
              <a:gdLst>
                <a:gd name="T0" fmla="*/ 1306 w 1444"/>
                <a:gd name="T1" fmla="*/ 285 h 718"/>
                <a:gd name="T2" fmla="*/ 141 w 1444"/>
                <a:gd name="T3" fmla="*/ 718 h 718"/>
                <a:gd name="T4" fmla="*/ 0 w 1444"/>
                <a:gd name="T5" fmla="*/ 425 h 718"/>
                <a:gd name="T6" fmla="*/ 1444 w 1444"/>
                <a:gd name="T7" fmla="*/ 0 h 718"/>
                <a:gd name="T8" fmla="*/ 1306 w 1444"/>
                <a:gd name="T9" fmla="*/ 285 h 718"/>
              </a:gdLst>
              <a:ahLst/>
              <a:cxnLst>
                <a:cxn ang="0">
                  <a:pos x="T0" y="T1"/>
                </a:cxn>
                <a:cxn ang="0">
                  <a:pos x="T2" y="T3"/>
                </a:cxn>
                <a:cxn ang="0">
                  <a:pos x="T4" y="T5"/>
                </a:cxn>
                <a:cxn ang="0">
                  <a:pos x="T6" y="T7"/>
                </a:cxn>
                <a:cxn ang="0">
                  <a:pos x="T8" y="T9"/>
                </a:cxn>
              </a:cxnLst>
              <a:rect l="0" t="0" r="r" b="b"/>
              <a:pathLst>
                <a:path w="1444" h="718">
                  <a:moveTo>
                    <a:pt x="1306" y="285"/>
                  </a:moveTo>
                  <a:lnTo>
                    <a:pt x="141" y="718"/>
                  </a:lnTo>
                  <a:lnTo>
                    <a:pt x="0" y="425"/>
                  </a:lnTo>
                  <a:lnTo>
                    <a:pt x="1444" y="0"/>
                  </a:lnTo>
                  <a:lnTo>
                    <a:pt x="1306" y="285"/>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IN">
                <a:latin typeface="Franklin Gothic Book" panose="020B0503020102020204" pitchFamily="34" charset="0"/>
              </a:endParaRPr>
            </a:p>
          </p:txBody>
        </p:sp>
        <p:sp>
          <p:nvSpPr>
            <p:cNvPr id="13" name="Freeform 16">
              <a:extLst>
                <a:ext uri="{FF2B5EF4-FFF2-40B4-BE49-F238E27FC236}">
                  <a16:creationId xmlns:a16="http://schemas.microsoft.com/office/drawing/2014/main" id="{6C9932AC-56D2-0C85-B867-7197C9236D65}"/>
                </a:ext>
              </a:extLst>
            </p:cNvPr>
            <p:cNvSpPr>
              <a:spLocks/>
            </p:cNvSpPr>
            <p:nvPr/>
          </p:nvSpPr>
          <p:spPr bwMode="auto">
            <a:xfrm>
              <a:off x="1099343" y="2051069"/>
              <a:ext cx="1668009" cy="1086291"/>
            </a:xfrm>
            <a:custGeom>
              <a:avLst/>
              <a:gdLst>
                <a:gd name="T0" fmla="*/ 636 w 800"/>
                <a:gd name="T1" fmla="*/ 347 h 521"/>
                <a:gd name="T2" fmla="*/ 137 w 800"/>
                <a:gd name="T3" fmla="*/ 521 h 521"/>
                <a:gd name="T4" fmla="*/ 0 w 800"/>
                <a:gd name="T5" fmla="*/ 236 h 521"/>
                <a:gd name="T6" fmla="*/ 800 w 800"/>
                <a:gd name="T7" fmla="*/ 0 h 521"/>
                <a:gd name="T8" fmla="*/ 636 w 800"/>
                <a:gd name="T9" fmla="*/ 347 h 521"/>
              </a:gdLst>
              <a:ahLst/>
              <a:cxnLst>
                <a:cxn ang="0">
                  <a:pos x="T0" y="T1"/>
                </a:cxn>
                <a:cxn ang="0">
                  <a:pos x="T2" y="T3"/>
                </a:cxn>
                <a:cxn ang="0">
                  <a:pos x="T4" y="T5"/>
                </a:cxn>
                <a:cxn ang="0">
                  <a:pos x="T6" y="T7"/>
                </a:cxn>
                <a:cxn ang="0">
                  <a:pos x="T8" y="T9"/>
                </a:cxn>
              </a:cxnLst>
              <a:rect l="0" t="0" r="r" b="b"/>
              <a:pathLst>
                <a:path w="800" h="521">
                  <a:moveTo>
                    <a:pt x="636" y="347"/>
                  </a:moveTo>
                  <a:lnTo>
                    <a:pt x="137" y="521"/>
                  </a:lnTo>
                  <a:lnTo>
                    <a:pt x="0" y="236"/>
                  </a:lnTo>
                  <a:lnTo>
                    <a:pt x="800" y="0"/>
                  </a:lnTo>
                  <a:lnTo>
                    <a:pt x="636" y="347"/>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IN">
                <a:latin typeface="Franklin Gothic Book" panose="020B0503020102020204" pitchFamily="34" charset="0"/>
              </a:endParaRPr>
            </a:p>
          </p:txBody>
        </p:sp>
        <p:sp>
          <p:nvSpPr>
            <p:cNvPr id="14" name="Freeform 17">
              <a:extLst>
                <a:ext uri="{FF2B5EF4-FFF2-40B4-BE49-F238E27FC236}">
                  <a16:creationId xmlns:a16="http://schemas.microsoft.com/office/drawing/2014/main" id="{4A28A2CF-86C9-051E-0230-D58A367DDD09}"/>
                </a:ext>
              </a:extLst>
            </p:cNvPr>
            <p:cNvSpPr>
              <a:spLocks/>
            </p:cNvSpPr>
            <p:nvPr/>
          </p:nvSpPr>
          <p:spPr bwMode="auto">
            <a:xfrm>
              <a:off x="1678976" y="3429261"/>
              <a:ext cx="2429038" cy="1442828"/>
            </a:xfrm>
            <a:custGeom>
              <a:avLst/>
              <a:gdLst>
                <a:gd name="T0" fmla="*/ 1025 w 1165"/>
                <a:gd name="T1" fmla="*/ 293 h 692"/>
                <a:gd name="T2" fmla="*/ 130 w 1165"/>
                <a:gd name="T3" fmla="*/ 692 h 692"/>
                <a:gd name="T4" fmla="*/ 0 w 1165"/>
                <a:gd name="T5" fmla="*/ 421 h 692"/>
                <a:gd name="T6" fmla="*/ 1165 w 1165"/>
                <a:gd name="T7" fmla="*/ 0 h 692"/>
                <a:gd name="T8" fmla="*/ 1025 w 1165"/>
                <a:gd name="T9" fmla="*/ 293 h 692"/>
              </a:gdLst>
              <a:ahLst/>
              <a:cxnLst>
                <a:cxn ang="0">
                  <a:pos x="T0" y="T1"/>
                </a:cxn>
                <a:cxn ang="0">
                  <a:pos x="T2" y="T3"/>
                </a:cxn>
                <a:cxn ang="0">
                  <a:pos x="T4" y="T5"/>
                </a:cxn>
                <a:cxn ang="0">
                  <a:pos x="T6" y="T7"/>
                </a:cxn>
                <a:cxn ang="0">
                  <a:pos x="T8" y="T9"/>
                </a:cxn>
              </a:cxnLst>
              <a:rect l="0" t="0" r="r" b="b"/>
              <a:pathLst>
                <a:path w="1165" h="692">
                  <a:moveTo>
                    <a:pt x="1025" y="293"/>
                  </a:moveTo>
                  <a:lnTo>
                    <a:pt x="130" y="692"/>
                  </a:lnTo>
                  <a:lnTo>
                    <a:pt x="0" y="421"/>
                  </a:lnTo>
                  <a:lnTo>
                    <a:pt x="1165" y="0"/>
                  </a:lnTo>
                  <a:lnTo>
                    <a:pt x="1025" y="293"/>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IN">
                <a:latin typeface="Franklin Gothic Book" panose="020B0503020102020204" pitchFamily="34" charset="0"/>
              </a:endParaRPr>
            </a:p>
          </p:txBody>
        </p:sp>
        <p:sp>
          <p:nvSpPr>
            <p:cNvPr id="15" name="Freeform 18">
              <a:extLst>
                <a:ext uri="{FF2B5EF4-FFF2-40B4-BE49-F238E27FC236}">
                  <a16:creationId xmlns:a16="http://schemas.microsoft.com/office/drawing/2014/main" id="{9B3B5A0C-1E31-395F-15E7-FC6E814770A2}"/>
                </a:ext>
              </a:extLst>
            </p:cNvPr>
            <p:cNvSpPr>
              <a:spLocks/>
            </p:cNvSpPr>
            <p:nvPr/>
          </p:nvSpPr>
          <p:spPr bwMode="auto">
            <a:xfrm>
              <a:off x="1950028" y="4307051"/>
              <a:ext cx="1866085" cy="1238497"/>
            </a:xfrm>
            <a:custGeom>
              <a:avLst/>
              <a:gdLst>
                <a:gd name="T0" fmla="*/ 731 w 895"/>
                <a:gd name="T1" fmla="*/ 293 h 594"/>
                <a:gd name="T2" fmla="*/ 107 w 895"/>
                <a:gd name="T3" fmla="*/ 594 h 594"/>
                <a:gd name="T4" fmla="*/ 0 w 895"/>
                <a:gd name="T5" fmla="*/ 373 h 594"/>
                <a:gd name="T6" fmla="*/ 895 w 895"/>
                <a:gd name="T7" fmla="*/ 0 h 594"/>
                <a:gd name="T8" fmla="*/ 731 w 895"/>
                <a:gd name="T9" fmla="*/ 293 h 594"/>
              </a:gdLst>
              <a:ahLst/>
              <a:cxnLst>
                <a:cxn ang="0">
                  <a:pos x="T0" y="T1"/>
                </a:cxn>
                <a:cxn ang="0">
                  <a:pos x="T2" y="T3"/>
                </a:cxn>
                <a:cxn ang="0">
                  <a:pos x="T4" y="T5"/>
                </a:cxn>
                <a:cxn ang="0">
                  <a:pos x="T6" y="T7"/>
                </a:cxn>
                <a:cxn ang="0">
                  <a:pos x="T8" y="T9"/>
                </a:cxn>
              </a:cxnLst>
              <a:rect l="0" t="0" r="r" b="b"/>
              <a:pathLst>
                <a:path w="895" h="594">
                  <a:moveTo>
                    <a:pt x="731" y="293"/>
                  </a:moveTo>
                  <a:lnTo>
                    <a:pt x="107" y="594"/>
                  </a:lnTo>
                  <a:lnTo>
                    <a:pt x="0" y="373"/>
                  </a:lnTo>
                  <a:lnTo>
                    <a:pt x="895" y="0"/>
                  </a:lnTo>
                  <a:lnTo>
                    <a:pt x="731" y="293"/>
                  </a:ln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IN">
                <a:latin typeface="Franklin Gothic Book" panose="020B0503020102020204" pitchFamily="34" charset="0"/>
              </a:endParaRPr>
            </a:p>
          </p:txBody>
        </p:sp>
        <p:sp>
          <p:nvSpPr>
            <p:cNvPr id="16" name="Freeform 19">
              <a:extLst>
                <a:ext uri="{FF2B5EF4-FFF2-40B4-BE49-F238E27FC236}">
                  <a16:creationId xmlns:a16="http://schemas.microsoft.com/office/drawing/2014/main" id="{DBBF21FE-074D-F8A9-BFE1-269BA48BD2FC}"/>
                </a:ext>
              </a:extLst>
            </p:cNvPr>
            <p:cNvSpPr>
              <a:spLocks/>
            </p:cNvSpPr>
            <p:nvPr/>
          </p:nvSpPr>
          <p:spPr bwMode="auto">
            <a:xfrm>
              <a:off x="2212739" y="5084760"/>
              <a:ext cx="1330237" cy="1403213"/>
            </a:xfrm>
            <a:custGeom>
              <a:avLst/>
              <a:gdLst>
                <a:gd name="T0" fmla="*/ 508 w 638"/>
                <a:gd name="T1" fmla="*/ 269 h 673"/>
                <a:gd name="T2" fmla="*/ 147 w 638"/>
                <a:gd name="T3" fmla="*/ 673 h 673"/>
                <a:gd name="T4" fmla="*/ 0 w 638"/>
                <a:gd name="T5" fmla="*/ 369 h 673"/>
                <a:gd name="T6" fmla="*/ 638 w 638"/>
                <a:gd name="T7" fmla="*/ 0 h 673"/>
                <a:gd name="T8" fmla="*/ 508 w 638"/>
                <a:gd name="T9" fmla="*/ 269 h 673"/>
              </a:gdLst>
              <a:ahLst/>
              <a:cxnLst>
                <a:cxn ang="0">
                  <a:pos x="T0" y="T1"/>
                </a:cxn>
                <a:cxn ang="0">
                  <a:pos x="T2" y="T3"/>
                </a:cxn>
                <a:cxn ang="0">
                  <a:pos x="T4" y="T5"/>
                </a:cxn>
                <a:cxn ang="0">
                  <a:pos x="T6" y="T7"/>
                </a:cxn>
                <a:cxn ang="0">
                  <a:pos x="T8" y="T9"/>
                </a:cxn>
              </a:cxnLst>
              <a:rect l="0" t="0" r="r" b="b"/>
              <a:pathLst>
                <a:path w="638" h="673">
                  <a:moveTo>
                    <a:pt x="508" y="269"/>
                  </a:moveTo>
                  <a:lnTo>
                    <a:pt x="147" y="673"/>
                  </a:lnTo>
                  <a:lnTo>
                    <a:pt x="0" y="369"/>
                  </a:lnTo>
                  <a:lnTo>
                    <a:pt x="638" y="0"/>
                  </a:lnTo>
                  <a:lnTo>
                    <a:pt x="508" y="269"/>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IN">
                <a:latin typeface="Franklin Gothic Book" panose="020B0503020102020204" pitchFamily="34" charset="0"/>
              </a:endParaRPr>
            </a:p>
          </p:txBody>
        </p:sp>
        <p:sp>
          <p:nvSpPr>
            <p:cNvPr id="17" name="Freeform 20">
              <a:extLst>
                <a:ext uri="{FF2B5EF4-FFF2-40B4-BE49-F238E27FC236}">
                  <a16:creationId xmlns:a16="http://schemas.microsoft.com/office/drawing/2014/main" id="{A37F370D-DA60-C672-E8DA-2A1507F5B2EB}"/>
                </a:ext>
              </a:extLst>
            </p:cNvPr>
            <p:cNvSpPr>
              <a:spLocks/>
            </p:cNvSpPr>
            <p:nvPr/>
          </p:nvSpPr>
          <p:spPr bwMode="auto">
            <a:xfrm>
              <a:off x="1384989" y="3429261"/>
              <a:ext cx="2723025" cy="852770"/>
            </a:xfrm>
            <a:custGeom>
              <a:avLst/>
              <a:gdLst>
                <a:gd name="T0" fmla="*/ 499 w 550"/>
                <a:gd name="T1" fmla="*/ 105 h 172"/>
                <a:gd name="T2" fmla="*/ 500 w 550"/>
                <a:gd name="T3" fmla="*/ 105 h 172"/>
                <a:gd name="T4" fmla="*/ 550 w 550"/>
                <a:gd name="T5" fmla="*/ 0 h 172"/>
                <a:gd name="T6" fmla="*/ 275 w 550"/>
                <a:gd name="T7" fmla="*/ 57 h 172"/>
                <a:gd name="T8" fmla="*/ 0 w 550"/>
                <a:gd name="T9" fmla="*/ 0 h 172"/>
                <a:gd name="T10" fmla="*/ 50 w 550"/>
                <a:gd name="T11" fmla="*/ 105 h 172"/>
                <a:gd name="T12" fmla="*/ 51 w 550"/>
                <a:gd name="T13" fmla="*/ 105 h 172"/>
                <a:gd name="T14" fmla="*/ 51 w 550"/>
                <a:gd name="T15" fmla="*/ 106 h 172"/>
                <a:gd name="T16" fmla="*/ 59 w 550"/>
                <a:gd name="T17" fmla="*/ 123 h 172"/>
                <a:gd name="T18" fmla="*/ 275 w 550"/>
                <a:gd name="T19" fmla="*/ 172 h 172"/>
                <a:gd name="T20" fmla="*/ 491 w 550"/>
                <a:gd name="T21" fmla="*/ 123 h 172"/>
                <a:gd name="T22" fmla="*/ 499 w 550"/>
                <a:gd name="T23" fmla="*/ 106 h 172"/>
                <a:gd name="T24" fmla="*/ 499 w 550"/>
                <a:gd name="T25" fmla="*/ 10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0" h="172">
                  <a:moveTo>
                    <a:pt x="499" y="105"/>
                  </a:moveTo>
                  <a:cubicBezTo>
                    <a:pt x="499" y="105"/>
                    <a:pt x="499" y="105"/>
                    <a:pt x="500" y="105"/>
                  </a:cubicBezTo>
                  <a:cubicBezTo>
                    <a:pt x="550" y="0"/>
                    <a:pt x="550" y="0"/>
                    <a:pt x="550" y="0"/>
                  </a:cubicBezTo>
                  <a:cubicBezTo>
                    <a:pt x="510" y="33"/>
                    <a:pt x="402" y="57"/>
                    <a:pt x="275" y="57"/>
                  </a:cubicBezTo>
                  <a:cubicBezTo>
                    <a:pt x="148" y="57"/>
                    <a:pt x="40" y="33"/>
                    <a:pt x="0" y="0"/>
                  </a:cubicBezTo>
                  <a:cubicBezTo>
                    <a:pt x="50" y="105"/>
                    <a:pt x="50" y="105"/>
                    <a:pt x="50" y="105"/>
                  </a:cubicBezTo>
                  <a:cubicBezTo>
                    <a:pt x="51" y="105"/>
                    <a:pt x="51" y="105"/>
                    <a:pt x="51" y="105"/>
                  </a:cubicBezTo>
                  <a:cubicBezTo>
                    <a:pt x="51" y="105"/>
                    <a:pt x="51" y="105"/>
                    <a:pt x="51" y="106"/>
                  </a:cubicBezTo>
                  <a:cubicBezTo>
                    <a:pt x="59" y="123"/>
                    <a:pt x="59" y="123"/>
                    <a:pt x="59" y="123"/>
                  </a:cubicBezTo>
                  <a:cubicBezTo>
                    <a:pt x="86" y="151"/>
                    <a:pt x="172" y="172"/>
                    <a:pt x="275" y="172"/>
                  </a:cubicBezTo>
                  <a:cubicBezTo>
                    <a:pt x="378" y="172"/>
                    <a:pt x="464" y="151"/>
                    <a:pt x="491" y="123"/>
                  </a:cubicBezTo>
                  <a:cubicBezTo>
                    <a:pt x="499" y="106"/>
                    <a:pt x="499" y="106"/>
                    <a:pt x="499" y="106"/>
                  </a:cubicBezTo>
                  <a:cubicBezTo>
                    <a:pt x="499" y="105"/>
                    <a:pt x="499" y="105"/>
                    <a:pt x="499" y="10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N">
                <a:latin typeface="Franklin Gothic Book" panose="020B0503020102020204" pitchFamily="34" charset="0"/>
              </a:endParaRPr>
            </a:p>
          </p:txBody>
        </p:sp>
        <p:sp>
          <p:nvSpPr>
            <p:cNvPr id="18" name="Freeform 21">
              <a:extLst>
                <a:ext uri="{FF2B5EF4-FFF2-40B4-BE49-F238E27FC236}">
                  <a16:creationId xmlns:a16="http://schemas.microsoft.com/office/drawing/2014/main" id="{80966352-CAB3-3E22-D076-4FF262CE9D83}"/>
                </a:ext>
              </a:extLst>
            </p:cNvPr>
            <p:cNvSpPr>
              <a:spLocks/>
            </p:cNvSpPr>
            <p:nvPr/>
          </p:nvSpPr>
          <p:spPr bwMode="auto">
            <a:xfrm>
              <a:off x="1678976" y="4307051"/>
              <a:ext cx="2137137" cy="729754"/>
            </a:xfrm>
            <a:custGeom>
              <a:avLst/>
              <a:gdLst>
                <a:gd name="T0" fmla="*/ 216 w 432"/>
                <a:gd name="T1" fmla="*/ 48 h 147"/>
                <a:gd name="T2" fmla="*/ 0 w 432"/>
                <a:gd name="T3" fmla="*/ 0 h 147"/>
                <a:gd name="T4" fmla="*/ 55 w 432"/>
                <a:gd name="T5" fmla="*/ 114 h 147"/>
                <a:gd name="T6" fmla="*/ 216 w 432"/>
                <a:gd name="T7" fmla="*/ 147 h 147"/>
                <a:gd name="T8" fmla="*/ 377 w 432"/>
                <a:gd name="T9" fmla="*/ 114 h 147"/>
                <a:gd name="T10" fmla="*/ 432 w 432"/>
                <a:gd name="T11" fmla="*/ 0 h 147"/>
                <a:gd name="T12" fmla="*/ 216 w 432"/>
                <a:gd name="T13" fmla="*/ 48 h 147"/>
              </a:gdLst>
              <a:ahLst/>
              <a:cxnLst>
                <a:cxn ang="0">
                  <a:pos x="T0" y="T1"/>
                </a:cxn>
                <a:cxn ang="0">
                  <a:pos x="T2" y="T3"/>
                </a:cxn>
                <a:cxn ang="0">
                  <a:pos x="T4" y="T5"/>
                </a:cxn>
                <a:cxn ang="0">
                  <a:pos x="T6" y="T7"/>
                </a:cxn>
                <a:cxn ang="0">
                  <a:pos x="T8" y="T9"/>
                </a:cxn>
                <a:cxn ang="0">
                  <a:pos x="T10" y="T11"/>
                </a:cxn>
                <a:cxn ang="0">
                  <a:pos x="T12" y="T13"/>
                </a:cxn>
              </a:cxnLst>
              <a:rect l="0" t="0" r="r" b="b"/>
              <a:pathLst>
                <a:path w="432" h="147">
                  <a:moveTo>
                    <a:pt x="216" y="48"/>
                  </a:moveTo>
                  <a:cubicBezTo>
                    <a:pt x="113" y="48"/>
                    <a:pt x="27" y="28"/>
                    <a:pt x="0" y="0"/>
                  </a:cubicBezTo>
                  <a:cubicBezTo>
                    <a:pt x="55" y="114"/>
                    <a:pt x="55" y="114"/>
                    <a:pt x="55" y="114"/>
                  </a:cubicBezTo>
                  <a:cubicBezTo>
                    <a:pt x="80" y="134"/>
                    <a:pt x="143" y="147"/>
                    <a:pt x="216" y="147"/>
                  </a:cubicBezTo>
                  <a:cubicBezTo>
                    <a:pt x="289" y="147"/>
                    <a:pt x="352" y="134"/>
                    <a:pt x="377" y="114"/>
                  </a:cubicBezTo>
                  <a:cubicBezTo>
                    <a:pt x="432" y="0"/>
                    <a:pt x="432" y="0"/>
                    <a:pt x="432" y="0"/>
                  </a:cubicBezTo>
                  <a:cubicBezTo>
                    <a:pt x="405" y="28"/>
                    <a:pt x="319" y="48"/>
                    <a:pt x="21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N">
                <a:latin typeface="Franklin Gothic Book" panose="020B0503020102020204" pitchFamily="34" charset="0"/>
              </a:endParaRPr>
            </a:p>
          </p:txBody>
        </p:sp>
        <p:sp>
          <p:nvSpPr>
            <p:cNvPr id="19" name="Freeform 22">
              <a:extLst>
                <a:ext uri="{FF2B5EF4-FFF2-40B4-BE49-F238E27FC236}">
                  <a16:creationId xmlns:a16="http://schemas.microsoft.com/office/drawing/2014/main" id="{0A7B7657-9DCA-C74A-EBC4-AA6438AD5ABE}"/>
                </a:ext>
              </a:extLst>
            </p:cNvPr>
            <p:cNvSpPr>
              <a:spLocks/>
            </p:cNvSpPr>
            <p:nvPr/>
          </p:nvSpPr>
          <p:spPr bwMode="auto">
            <a:xfrm>
              <a:off x="1950028" y="5084760"/>
              <a:ext cx="1592949" cy="650523"/>
            </a:xfrm>
            <a:custGeom>
              <a:avLst/>
              <a:gdLst>
                <a:gd name="T0" fmla="*/ 161 w 322"/>
                <a:gd name="T1" fmla="*/ 33 h 131"/>
                <a:gd name="T2" fmla="*/ 0 w 322"/>
                <a:gd name="T3" fmla="*/ 0 h 131"/>
                <a:gd name="T4" fmla="*/ 53 w 322"/>
                <a:gd name="T5" fmla="*/ 110 h 131"/>
                <a:gd name="T6" fmla="*/ 162 w 322"/>
                <a:gd name="T7" fmla="*/ 131 h 131"/>
                <a:gd name="T8" fmla="*/ 267 w 322"/>
                <a:gd name="T9" fmla="*/ 113 h 131"/>
                <a:gd name="T10" fmla="*/ 322 w 322"/>
                <a:gd name="T11" fmla="*/ 0 h 131"/>
                <a:gd name="T12" fmla="*/ 161 w 322"/>
                <a:gd name="T13" fmla="*/ 33 h 131"/>
              </a:gdLst>
              <a:ahLst/>
              <a:cxnLst>
                <a:cxn ang="0">
                  <a:pos x="T0" y="T1"/>
                </a:cxn>
                <a:cxn ang="0">
                  <a:pos x="T2" y="T3"/>
                </a:cxn>
                <a:cxn ang="0">
                  <a:pos x="T4" y="T5"/>
                </a:cxn>
                <a:cxn ang="0">
                  <a:pos x="T6" y="T7"/>
                </a:cxn>
                <a:cxn ang="0">
                  <a:pos x="T8" y="T9"/>
                </a:cxn>
                <a:cxn ang="0">
                  <a:pos x="T10" y="T11"/>
                </a:cxn>
                <a:cxn ang="0">
                  <a:pos x="T12" y="T13"/>
                </a:cxn>
              </a:cxnLst>
              <a:rect l="0" t="0" r="r" b="b"/>
              <a:pathLst>
                <a:path w="322" h="131">
                  <a:moveTo>
                    <a:pt x="161" y="33"/>
                  </a:moveTo>
                  <a:cubicBezTo>
                    <a:pt x="88" y="33"/>
                    <a:pt x="25" y="19"/>
                    <a:pt x="0" y="0"/>
                  </a:cubicBezTo>
                  <a:cubicBezTo>
                    <a:pt x="53" y="110"/>
                    <a:pt x="53" y="110"/>
                    <a:pt x="53" y="110"/>
                  </a:cubicBezTo>
                  <a:cubicBezTo>
                    <a:pt x="72" y="123"/>
                    <a:pt x="114" y="131"/>
                    <a:pt x="162" y="131"/>
                  </a:cubicBezTo>
                  <a:cubicBezTo>
                    <a:pt x="208" y="131"/>
                    <a:pt x="247" y="124"/>
                    <a:pt x="267" y="113"/>
                  </a:cubicBezTo>
                  <a:cubicBezTo>
                    <a:pt x="322" y="0"/>
                    <a:pt x="322" y="0"/>
                    <a:pt x="322" y="0"/>
                  </a:cubicBezTo>
                  <a:cubicBezTo>
                    <a:pt x="297" y="19"/>
                    <a:pt x="234" y="33"/>
                    <a:pt x="161" y="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latin typeface="Franklin Gothic Book" panose="020B0503020102020204" pitchFamily="34" charset="0"/>
              </a:endParaRPr>
            </a:p>
          </p:txBody>
        </p:sp>
        <p:sp>
          <p:nvSpPr>
            <p:cNvPr id="20" name="Freeform 23">
              <a:extLst>
                <a:ext uri="{FF2B5EF4-FFF2-40B4-BE49-F238E27FC236}">
                  <a16:creationId xmlns:a16="http://schemas.microsoft.com/office/drawing/2014/main" id="{8910F0A7-DDC1-A84B-CE02-3CF9CDD5101D}"/>
                </a:ext>
              </a:extLst>
            </p:cNvPr>
            <p:cNvSpPr>
              <a:spLocks/>
            </p:cNvSpPr>
            <p:nvPr/>
          </p:nvSpPr>
          <p:spPr bwMode="auto">
            <a:xfrm>
              <a:off x="2212739" y="5854129"/>
              <a:ext cx="1059186" cy="665119"/>
            </a:xfrm>
            <a:custGeom>
              <a:avLst/>
              <a:gdLst>
                <a:gd name="T0" fmla="*/ 62 w 214"/>
                <a:gd name="T1" fmla="*/ 128 h 134"/>
                <a:gd name="T2" fmla="*/ 109 w 214"/>
                <a:gd name="T3" fmla="*/ 134 h 134"/>
                <a:gd name="T4" fmla="*/ 154 w 214"/>
                <a:gd name="T5" fmla="*/ 128 h 134"/>
                <a:gd name="T6" fmla="*/ 214 w 214"/>
                <a:gd name="T7" fmla="*/ 3 h 134"/>
                <a:gd name="T8" fmla="*/ 109 w 214"/>
                <a:gd name="T9" fmla="*/ 21 h 134"/>
                <a:gd name="T10" fmla="*/ 0 w 214"/>
                <a:gd name="T11" fmla="*/ 0 h 134"/>
                <a:gd name="T12" fmla="*/ 62 w 214"/>
                <a:gd name="T13" fmla="*/ 128 h 134"/>
              </a:gdLst>
              <a:ahLst/>
              <a:cxnLst>
                <a:cxn ang="0">
                  <a:pos x="T0" y="T1"/>
                </a:cxn>
                <a:cxn ang="0">
                  <a:pos x="T2" y="T3"/>
                </a:cxn>
                <a:cxn ang="0">
                  <a:pos x="T4" y="T5"/>
                </a:cxn>
                <a:cxn ang="0">
                  <a:pos x="T6" y="T7"/>
                </a:cxn>
                <a:cxn ang="0">
                  <a:pos x="T8" y="T9"/>
                </a:cxn>
                <a:cxn ang="0">
                  <a:pos x="T10" y="T11"/>
                </a:cxn>
                <a:cxn ang="0">
                  <a:pos x="T12" y="T13"/>
                </a:cxn>
              </a:cxnLst>
              <a:rect l="0" t="0" r="r" b="b"/>
              <a:pathLst>
                <a:path w="214" h="134">
                  <a:moveTo>
                    <a:pt x="62" y="128"/>
                  </a:moveTo>
                  <a:cubicBezTo>
                    <a:pt x="73" y="132"/>
                    <a:pt x="90" y="134"/>
                    <a:pt x="109" y="134"/>
                  </a:cubicBezTo>
                  <a:cubicBezTo>
                    <a:pt x="127" y="134"/>
                    <a:pt x="143" y="132"/>
                    <a:pt x="154" y="128"/>
                  </a:cubicBezTo>
                  <a:cubicBezTo>
                    <a:pt x="214" y="3"/>
                    <a:pt x="214" y="3"/>
                    <a:pt x="214" y="3"/>
                  </a:cubicBezTo>
                  <a:cubicBezTo>
                    <a:pt x="194" y="14"/>
                    <a:pt x="155" y="21"/>
                    <a:pt x="109" y="21"/>
                  </a:cubicBezTo>
                  <a:cubicBezTo>
                    <a:pt x="61" y="21"/>
                    <a:pt x="19" y="13"/>
                    <a:pt x="0" y="0"/>
                  </a:cubicBezTo>
                  <a:lnTo>
                    <a:pt x="62" y="12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N">
                <a:latin typeface="Franklin Gothic Book" panose="020B0503020102020204" pitchFamily="34" charset="0"/>
              </a:endParaRPr>
            </a:p>
          </p:txBody>
        </p:sp>
        <p:sp>
          <p:nvSpPr>
            <p:cNvPr id="21" name="Freeform 24">
              <a:extLst>
                <a:ext uri="{FF2B5EF4-FFF2-40B4-BE49-F238E27FC236}">
                  <a16:creationId xmlns:a16="http://schemas.microsoft.com/office/drawing/2014/main" id="{F9B8835E-17D3-B202-5C06-B79A02CCAD6F}"/>
                </a:ext>
              </a:extLst>
            </p:cNvPr>
            <p:cNvSpPr>
              <a:spLocks/>
            </p:cNvSpPr>
            <p:nvPr/>
          </p:nvSpPr>
          <p:spPr bwMode="auto">
            <a:xfrm>
              <a:off x="1099343" y="2543132"/>
              <a:ext cx="3296403" cy="881960"/>
            </a:xfrm>
            <a:custGeom>
              <a:avLst/>
              <a:gdLst>
                <a:gd name="T0" fmla="*/ 333 w 666"/>
                <a:gd name="T1" fmla="*/ 51 h 178"/>
                <a:gd name="T2" fmla="*/ 0 w 666"/>
                <a:gd name="T3" fmla="*/ 0 h 178"/>
                <a:gd name="T4" fmla="*/ 58 w 666"/>
                <a:gd name="T5" fmla="*/ 120 h 178"/>
                <a:gd name="T6" fmla="*/ 333 w 666"/>
                <a:gd name="T7" fmla="*/ 178 h 178"/>
                <a:gd name="T8" fmla="*/ 608 w 666"/>
                <a:gd name="T9" fmla="*/ 120 h 178"/>
                <a:gd name="T10" fmla="*/ 666 w 666"/>
                <a:gd name="T11" fmla="*/ 0 h 178"/>
                <a:gd name="T12" fmla="*/ 333 w 666"/>
                <a:gd name="T13" fmla="*/ 51 h 178"/>
              </a:gdLst>
              <a:ahLst/>
              <a:cxnLst>
                <a:cxn ang="0">
                  <a:pos x="T0" y="T1"/>
                </a:cxn>
                <a:cxn ang="0">
                  <a:pos x="T2" y="T3"/>
                </a:cxn>
                <a:cxn ang="0">
                  <a:pos x="T4" y="T5"/>
                </a:cxn>
                <a:cxn ang="0">
                  <a:pos x="T6" y="T7"/>
                </a:cxn>
                <a:cxn ang="0">
                  <a:pos x="T8" y="T9"/>
                </a:cxn>
                <a:cxn ang="0">
                  <a:pos x="T10" y="T11"/>
                </a:cxn>
                <a:cxn ang="0">
                  <a:pos x="T12" y="T13"/>
                </a:cxn>
              </a:cxnLst>
              <a:rect l="0" t="0" r="r" b="b"/>
              <a:pathLst>
                <a:path w="666" h="178">
                  <a:moveTo>
                    <a:pt x="333" y="51"/>
                  </a:moveTo>
                  <a:cubicBezTo>
                    <a:pt x="196" y="51"/>
                    <a:pt x="75" y="31"/>
                    <a:pt x="0" y="0"/>
                  </a:cubicBezTo>
                  <a:cubicBezTo>
                    <a:pt x="58" y="120"/>
                    <a:pt x="58" y="120"/>
                    <a:pt x="58" y="120"/>
                  </a:cubicBezTo>
                  <a:cubicBezTo>
                    <a:pt x="98" y="154"/>
                    <a:pt x="206" y="178"/>
                    <a:pt x="333" y="178"/>
                  </a:cubicBezTo>
                  <a:cubicBezTo>
                    <a:pt x="460" y="178"/>
                    <a:pt x="568" y="154"/>
                    <a:pt x="608" y="120"/>
                  </a:cubicBezTo>
                  <a:cubicBezTo>
                    <a:pt x="666" y="0"/>
                    <a:pt x="666" y="0"/>
                    <a:pt x="666" y="0"/>
                  </a:cubicBezTo>
                  <a:cubicBezTo>
                    <a:pt x="591" y="31"/>
                    <a:pt x="470" y="51"/>
                    <a:pt x="333" y="5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IN">
                <a:latin typeface="Franklin Gothic Book" panose="020B0503020102020204" pitchFamily="34" charset="0"/>
              </a:endParaRPr>
            </a:p>
          </p:txBody>
        </p:sp>
      </p:grpSp>
      <p:sp>
        <p:nvSpPr>
          <p:cNvPr id="22" name="Rectangle: Rounded Corners 21">
            <a:extLst>
              <a:ext uri="{FF2B5EF4-FFF2-40B4-BE49-F238E27FC236}">
                <a16:creationId xmlns:a16="http://schemas.microsoft.com/office/drawing/2014/main" id="{872A3988-D33F-C991-A27A-54A75FBF7B75}"/>
              </a:ext>
            </a:extLst>
          </p:cNvPr>
          <p:cNvSpPr/>
          <p:nvPr/>
        </p:nvSpPr>
        <p:spPr>
          <a:xfrm>
            <a:off x="5461067" y="3886096"/>
            <a:ext cx="5328000" cy="684000"/>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r>
              <a:rPr lang="en-GB">
                <a:solidFill>
                  <a:schemeClr val="tx2"/>
                </a:solidFill>
              </a:rPr>
              <a:t>What metrics should I use to measure E2E payment health?</a:t>
            </a:r>
          </a:p>
        </p:txBody>
      </p:sp>
      <p:sp>
        <p:nvSpPr>
          <p:cNvPr id="23" name="Rectangle: Rounded Corners 22">
            <a:extLst>
              <a:ext uri="{FF2B5EF4-FFF2-40B4-BE49-F238E27FC236}">
                <a16:creationId xmlns:a16="http://schemas.microsoft.com/office/drawing/2014/main" id="{FC59A6EE-5384-6E31-6089-E208E1C70696}"/>
              </a:ext>
            </a:extLst>
          </p:cNvPr>
          <p:cNvSpPr/>
          <p:nvPr/>
        </p:nvSpPr>
        <p:spPr>
          <a:xfrm>
            <a:off x="5461067" y="2279411"/>
            <a:ext cx="5328000" cy="684000"/>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r>
              <a:rPr lang="en-GB" dirty="0">
                <a:solidFill>
                  <a:schemeClr val="tx2"/>
                </a:solidFill>
              </a:rPr>
              <a:t>Should I use payment levers to encourage buyers to initiate checkout? </a:t>
            </a:r>
            <a:r>
              <a:rPr lang="en-GB" sz="1200" dirty="0">
                <a:solidFill>
                  <a:schemeClr val="tx2"/>
                </a:solidFill>
              </a:rPr>
              <a:t>(financing/gift cards/logos/loyalty)</a:t>
            </a:r>
          </a:p>
        </p:txBody>
      </p:sp>
      <p:sp>
        <p:nvSpPr>
          <p:cNvPr id="24" name="Rectangle: Rounded Corners 23">
            <a:extLst>
              <a:ext uri="{FF2B5EF4-FFF2-40B4-BE49-F238E27FC236}">
                <a16:creationId xmlns:a16="http://schemas.microsoft.com/office/drawing/2014/main" id="{FC6B8937-4BFB-5FAE-042A-FA0F24F19ABF}"/>
              </a:ext>
            </a:extLst>
          </p:cNvPr>
          <p:cNvSpPr/>
          <p:nvPr/>
        </p:nvSpPr>
        <p:spPr>
          <a:xfrm>
            <a:off x="5461067" y="3082754"/>
            <a:ext cx="5328000" cy="684000"/>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r>
              <a:rPr lang="en-GB" dirty="0">
                <a:solidFill>
                  <a:schemeClr val="tx2"/>
                </a:solidFill>
              </a:rPr>
              <a:t>Should I require buyers to access checkout via basket?</a:t>
            </a:r>
          </a:p>
        </p:txBody>
      </p:sp>
      <p:sp>
        <p:nvSpPr>
          <p:cNvPr id="25" name="TextBox 24">
            <a:extLst>
              <a:ext uri="{FF2B5EF4-FFF2-40B4-BE49-F238E27FC236}">
                <a16:creationId xmlns:a16="http://schemas.microsoft.com/office/drawing/2014/main" id="{040A913C-B0ED-1A72-2727-8A9B3BB8FE80}"/>
              </a:ext>
            </a:extLst>
          </p:cNvPr>
          <p:cNvSpPr txBox="1"/>
          <p:nvPr/>
        </p:nvSpPr>
        <p:spPr>
          <a:xfrm>
            <a:off x="2256439" y="5009620"/>
            <a:ext cx="1761066" cy="338554"/>
          </a:xfrm>
          <a:prstGeom prst="rect">
            <a:avLst/>
          </a:prstGeom>
          <a:no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indent="0" algn="ctr">
              <a:buNone/>
            </a:pPr>
            <a:r>
              <a:rPr lang="en-GB" sz="1600" b="1" dirty="0"/>
              <a:t>Checkout</a:t>
            </a:r>
          </a:p>
        </p:txBody>
      </p:sp>
      <p:sp>
        <p:nvSpPr>
          <p:cNvPr id="26" name="TextBox 25">
            <a:extLst>
              <a:ext uri="{FF2B5EF4-FFF2-40B4-BE49-F238E27FC236}">
                <a16:creationId xmlns:a16="http://schemas.microsoft.com/office/drawing/2014/main" id="{CE58EBD8-F786-8CF9-0053-EDF56BAD3B33}"/>
              </a:ext>
            </a:extLst>
          </p:cNvPr>
          <p:cNvSpPr txBox="1"/>
          <p:nvPr/>
        </p:nvSpPr>
        <p:spPr>
          <a:xfrm>
            <a:off x="1819816" y="4299776"/>
            <a:ext cx="2777065" cy="338554"/>
          </a:xfrm>
          <a:prstGeom prst="rect">
            <a:avLst/>
          </a:prstGeom>
          <a:no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1600" b="1"/>
              <a:t>Basket / Cart</a:t>
            </a:r>
          </a:p>
        </p:txBody>
      </p:sp>
      <p:sp>
        <p:nvSpPr>
          <p:cNvPr id="27" name="TextBox 26">
            <a:extLst>
              <a:ext uri="{FF2B5EF4-FFF2-40B4-BE49-F238E27FC236}">
                <a16:creationId xmlns:a16="http://schemas.microsoft.com/office/drawing/2014/main" id="{F89AA875-1714-49A8-C60E-225C5370F7BD}"/>
              </a:ext>
            </a:extLst>
          </p:cNvPr>
          <p:cNvSpPr txBox="1"/>
          <p:nvPr/>
        </p:nvSpPr>
        <p:spPr>
          <a:xfrm>
            <a:off x="1311815" y="3460230"/>
            <a:ext cx="3793065" cy="338554"/>
          </a:xfrm>
          <a:prstGeom prst="rect">
            <a:avLst/>
          </a:prstGeom>
          <a:no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1600" b="1"/>
              <a:t>Product / Item Page</a:t>
            </a:r>
          </a:p>
        </p:txBody>
      </p:sp>
      <p:sp>
        <p:nvSpPr>
          <p:cNvPr id="28" name="TextBox 27">
            <a:extLst>
              <a:ext uri="{FF2B5EF4-FFF2-40B4-BE49-F238E27FC236}">
                <a16:creationId xmlns:a16="http://schemas.microsoft.com/office/drawing/2014/main" id="{4C940D54-0478-4545-C19C-28C566ED581C}"/>
              </a:ext>
            </a:extLst>
          </p:cNvPr>
          <p:cNvSpPr txBox="1"/>
          <p:nvPr/>
        </p:nvSpPr>
        <p:spPr>
          <a:xfrm>
            <a:off x="761858" y="2528010"/>
            <a:ext cx="4665131" cy="338554"/>
          </a:xfrm>
          <a:prstGeom prst="rect">
            <a:avLst/>
          </a:prstGeom>
          <a:no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1600" b="1"/>
              <a:t>Off Platform Marketing / Home Page</a:t>
            </a:r>
          </a:p>
        </p:txBody>
      </p:sp>
      <p:sp>
        <p:nvSpPr>
          <p:cNvPr id="29" name="TextBox 28">
            <a:extLst>
              <a:ext uri="{FF2B5EF4-FFF2-40B4-BE49-F238E27FC236}">
                <a16:creationId xmlns:a16="http://schemas.microsoft.com/office/drawing/2014/main" id="{3F01C08C-0DEC-C450-6C82-6B80E73E9AC3}"/>
              </a:ext>
            </a:extLst>
          </p:cNvPr>
          <p:cNvSpPr txBox="1"/>
          <p:nvPr/>
        </p:nvSpPr>
        <p:spPr>
          <a:xfrm>
            <a:off x="2210896" y="5651283"/>
            <a:ext cx="1761066" cy="461665"/>
          </a:xfrm>
          <a:prstGeom prst="rect">
            <a:avLst/>
          </a:prstGeom>
          <a:no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1200" b="1" dirty="0"/>
              <a:t>Post-</a:t>
            </a:r>
          </a:p>
          <a:p>
            <a:pPr algn="ctr"/>
            <a:r>
              <a:rPr lang="en-GB" sz="1200" b="1" dirty="0"/>
              <a:t>Checkout</a:t>
            </a:r>
          </a:p>
        </p:txBody>
      </p:sp>
      <p:sp>
        <p:nvSpPr>
          <p:cNvPr id="30" name="Rectangle: Rounded Corners 29">
            <a:extLst>
              <a:ext uri="{FF2B5EF4-FFF2-40B4-BE49-F238E27FC236}">
                <a16:creationId xmlns:a16="http://schemas.microsoft.com/office/drawing/2014/main" id="{79684F9F-29F3-1F58-F1DD-820A31AD1CF6}"/>
              </a:ext>
            </a:extLst>
          </p:cNvPr>
          <p:cNvSpPr/>
          <p:nvPr/>
        </p:nvSpPr>
        <p:spPr>
          <a:xfrm>
            <a:off x="5461067" y="5524055"/>
            <a:ext cx="5328000" cy="684000"/>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r>
              <a:rPr lang="en-GB" dirty="0">
                <a:solidFill>
                  <a:schemeClr val="tx2"/>
                </a:solidFill>
              </a:rPr>
              <a:t>Should I drive re-purchase / retention post-checkout</a:t>
            </a:r>
          </a:p>
        </p:txBody>
      </p:sp>
      <p:sp>
        <p:nvSpPr>
          <p:cNvPr id="31" name="Rectangle: Rounded Corners 30">
            <a:extLst>
              <a:ext uri="{FF2B5EF4-FFF2-40B4-BE49-F238E27FC236}">
                <a16:creationId xmlns:a16="http://schemas.microsoft.com/office/drawing/2014/main" id="{97A8DFF7-B63D-06C3-DE2C-1941DF85F0B8}"/>
              </a:ext>
            </a:extLst>
          </p:cNvPr>
          <p:cNvSpPr/>
          <p:nvPr/>
        </p:nvSpPr>
        <p:spPr>
          <a:xfrm>
            <a:off x="5461067" y="4720713"/>
            <a:ext cx="5328000" cy="684000"/>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r>
              <a:rPr lang="en-GB" dirty="0">
                <a:solidFill>
                  <a:schemeClr val="tx2"/>
                </a:solidFill>
              </a:rPr>
              <a:t>What share of checkout drop off relates to third party errors / churn? </a:t>
            </a:r>
          </a:p>
        </p:txBody>
      </p:sp>
      <p:sp>
        <p:nvSpPr>
          <p:cNvPr id="32" name="TextBox 31">
            <a:extLst>
              <a:ext uri="{FF2B5EF4-FFF2-40B4-BE49-F238E27FC236}">
                <a16:creationId xmlns:a16="http://schemas.microsoft.com/office/drawing/2014/main" id="{33A7015C-6542-CF1F-B11F-4C4B907FAB01}"/>
              </a:ext>
            </a:extLst>
          </p:cNvPr>
          <p:cNvSpPr txBox="1"/>
          <p:nvPr/>
        </p:nvSpPr>
        <p:spPr>
          <a:xfrm>
            <a:off x="5410851" y="1835817"/>
            <a:ext cx="6204853" cy="400110"/>
          </a:xfrm>
          <a:prstGeom prst="rect">
            <a:avLst/>
          </a:prstGeom>
          <a:solidFill>
            <a:schemeClr val="bg1"/>
          </a:solid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2000" b="1">
                <a:solidFill>
                  <a:srgbClr val="004C8A"/>
                </a:solidFill>
              </a:rPr>
              <a:t>Questions merchants ask themselves…</a:t>
            </a:r>
            <a:endParaRPr lang="en-US" sz="2000">
              <a:solidFill>
                <a:srgbClr val="004C8A"/>
              </a:solidFill>
            </a:endParaRPr>
          </a:p>
        </p:txBody>
      </p:sp>
    </p:spTree>
    <p:extLst>
      <p:ext uri="{BB962C8B-B14F-4D97-AF65-F5344CB8AC3E}">
        <p14:creationId xmlns:p14="http://schemas.microsoft.com/office/powerpoint/2010/main" val="3412797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1DF3FB-9BE0-1CC4-49E5-C505E77A19C6}"/>
              </a:ext>
            </a:extLst>
          </p:cNvPr>
          <p:cNvSpPr>
            <a:spLocks noGrp="1"/>
          </p:cNvSpPr>
          <p:nvPr>
            <p:ph type="title"/>
          </p:nvPr>
        </p:nvSpPr>
        <p:spPr/>
        <p:txBody>
          <a:bodyPr lIns="91440" tIns="45720" rIns="91440" bIns="45720" anchor="t"/>
          <a:lstStyle/>
          <a:p>
            <a:r>
              <a:rPr lang="en-GB">
                <a:latin typeface="Franklin Gothic Book"/>
              </a:rPr>
              <a:t>Marketplaces everywhere…</a:t>
            </a:r>
            <a:endParaRPr lang="en-GB" dirty="0"/>
          </a:p>
        </p:txBody>
      </p:sp>
      <p:sp>
        <p:nvSpPr>
          <p:cNvPr id="5" name="Slide Number Placeholder 4">
            <a:extLst>
              <a:ext uri="{FF2B5EF4-FFF2-40B4-BE49-F238E27FC236}">
                <a16:creationId xmlns:a16="http://schemas.microsoft.com/office/drawing/2014/main" id="{7225CA02-877E-0CFA-C3CD-8B97F1B4ADF3}"/>
              </a:ext>
            </a:extLst>
          </p:cNvPr>
          <p:cNvSpPr>
            <a:spLocks noGrp="1"/>
          </p:cNvSpPr>
          <p:nvPr>
            <p:ph type="sldNum" sz="quarter" idx="4"/>
          </p:nvPr>
        </p:nvSpPr>
        <p:spPr/>
        <p:txBody>
          <a:bodyPr/>
          <a:lstStyle/>
          <a:p>
            <a:fld id="{E399013F-DCA0-604C-9329-54DDD43298F2}" type="slidenum">
              <a:rPr lang="en-US" smtClean="0"/>
              <a:pPr/>
              <a:t>8</a:t>
            </a:fld>
            <a:r>
              <a:rPr lang="en-US"/>
              <a:t>  </a:t>
            </a:r>
          </a:p>
        </p:txBody>
      </p:sp>
      <p:sp>
        <p:nvSpPr>
          <p:cNvPr id="3" name="Text Placeholder 2">
            <a:extLst>
              <a:ext uri="{FF2B5EF4-FFF2-40B4-BE49-F238E27FC236}">
                <a16:creationId xmlns:a16="http://schemas.microsoft.com/office/drawing/2014/main" id="{70C736C1-5398-7BFD-4D0C-956210A3E8AE}"/>
              </a:ext>
            </a:extLst>
          </p:cNvPr>
          <p:cNvSpPr>
            <a:spLocks noGrp="1"/>
          </p:cNvSpPr>
          <p:nvPr>
            <p:ph type="body" sz="quarter" idx="11"/>
          </p:nvPr>
        </p:nvSpPr>
        <p:spPr/>
        <p:txBody>
          <a:bodyPr/>
          <a:lstStyle/>
          <a:p>
            <a:r>
              <a:rPr lang="en-GB" dirty="0">
                <a:latin typeface="Franklin Gothic Book"/>
              </a:rPr>
              <a:t>Enterprises are moving to truly "own" the E2E customer journey and are expanding to include relevant adjacent services and products.  These experiences are sticky and drive lifetime value</a:t>
            </a:r>
            <a:endParaRPr lang="en-GB" dirty="0"/>
          </a:p>
        </p:txBody>
      </p:sp>
      <p:sp>
        <p:nvSpPr>
          <p:cNvPr id="7" name="TextBox 6">
            <a:extLst>
              <a:ext uri="{FF2B5EF4-FFF2-40B4-BE49-F238E27FC236}">
                <a16:creationId xmlns:a16="http://schemas.microsoft.com/office/drawing/2014/main" id="{931B5520-620B-EDF9-6418-2AB7944C0EF4}"/>
              </a:ext>
            </a:extLst>
          </p:cNvPr>
          <p:cNvSpPr txBox="1"/>
          <p:nvPr/>
        </p:nvSpPr>
        <p:spPr>
          <a:xfrm>
            <a:off x="4814819" y="3905177"/>
            <a:ext cx="6988490" cy="2062103"/>
          </a:xfrm>
          <a:prstGeom prst="rect">
            <a:avLst/>
          </a:prstGeom>
          <a:solidFill>
            <a:schemeClr val="bg1"/>
          </a:solid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endParaRPr lang="en-US" sz="2000" b="1">
              <a:solidFill>
                <a:srgbClr val="004C8A"/>
              </a:solidFill>
            </a:endParaRPr>
          </a:p>
          <a:p>
            <a:pPr marL="342900" indent="-342900">
              <a:buFont typeface="Arial" panose="020B0604020202020204" pitchFamily="34" charset="0"/>
              <a:buChar char="•"/>
            </a:pPr>
            <a:r>
              <a:rPr lang="en-GB">
                <a:solidFill>
                  <a:schemeClr val="accent2"/>
                </a:solidFill>
              </a:rPr>
              <a:t>Car purchase financing</a:t>
            </a:r>
          </a:p>
          <a:p>
            <a:pPr marL="342900" indent="-342900">
              <a:buFont typeface="Arial" panose="020B0604020202020204" pitchFamily="34" charset="0"/>
              <a:buChar char="•"/>
            </a:pPr>
            <a:r>
              <a:rPr lang="en-GB">
                <a:solidFill>
                  <a:schemeClr val="accent2"/>
                </a:solidFill>
              </a:rPr>
              <a:t>Insurance payments</a:t>
            </a:r>
          </a:p>
          <a:p>
            <a:pPr marL="342900" indent="-342900">
              <a:buFont typeface="Arial" panose="020B0604020202020204" pitchFamily="34" charset="0"/>
              <a:buChar char="•"/>
            </a:pPr>
            <a:r>
              <a:rPr lang="en-GB">
                <a:solidFill>
                  <a:schemeClr val="accent2"/>
                </a:solidFill>
              </a:rPr>
              <a:t>Vehicle servicing, MOTs, tyres and general repairs</a:t>
            </a:r>
          </a:p>
          <a:p>
            <a:pPr marL="342900" indent="-342900">
              <a:buFont typeface="Arial" panose="020B0604020202020204" pitchFamily="34" charset="0"/>
              <a:buChar char="•"/>
            </a:pPr>
            <a:r>
              <a:rPr lang="en-GB">
                <a:solidFill>
                  <a:schemeClr val="accent2"/>
                </a:solidFill>
              </a:rPr>
              <a:t>Purchase car parts and accessories</a:t>
            </a:r>
          </a:p>
          <a:p>
            <a:pPr marL="342900" indent="-342900">
              <a:buFont typeface="Arial" panose="020B0604020202020204" pitchFamily="34" charset="0"/>
              <a:buChar char="•"/>
            </a:pPr>
            <a:r>
              <a:rPr lang="en-GB">
                <a:solidFill>
                  <a:schemeClr val="accent2"/>
                </a:solidFill>
              </a:rPr>
              <a:t>In-car service upgrades (e.g. maps, services)</a:t>
            </a:r>
          </a:p>
          <a:p>
            <a:pPr marL="342900" indent="-342900">
              <a:buFont typeface="Arial" panose="020B0604020202020204" pitchFamily="34" charset="0"/>
              <a:buChar char="•"/>
            </a:pPr>
            <a:r>
              <a:rPr lang="en-GB">
                <a:solidFill>
                  <a:schemeClr val="accent2"/>
                </a:solidFill>
              </a:rPr>
              <a:t>Parking, Petrol, Charging</a:t>
            </a:r>
          </a:p>
        </p:txBody>
      </p:sp>
      <p:sp>
        <p:nvSpPr>
          <p:cNvPr id="9" name="TextBox 8">
            <a:extLst>
              <a:ext uri="{FF2B5EF4-FFF2-40B4-BE49-F238E27FC236}">
                <a16:creationId xmlns:a16="http://schemas.microsoft.com/office/drawing/2014/main" id="{6E6B8F7C-3203-6DFD-30FB-E80FAF269790}"/>
              </a:ext>
            </a:extLst>
          </p:cNvPr>
          <p:cNvSpPr txBox="1"/>
          <p:nvPr/>
        </p:nvSpPr>
        <p:spPr>
          <a:xfrm>
            <a:off x="789077" y="1746757"/>
            <a:ext cx="6204853" cy="1785104"/>
          </a:xfrm>
          <a:prstGeom prst="rect">
            <a:avLst/>
          </a:prstGeom>
          <a:solidFill>
            <a:schemeClr val="bg1"/>
          </a:solid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2000" b="1">
                <a:solidFill>
                  <a:srgbClr val="004C8A"/>
                </a:solidFill>
              </a:rPr>
              <a:t>EXAMPLE: Hotels</a:t>
            </a:r>
            <a:endParaRPr lang="en-US" sz="2000">
              <a:solidFill>
                <a:srgbClr val="004C8A"/>
              </a:solidFill>
            </a:endParaRPr>
          </a:p>
          <a:p>
            <a:pPr marL="342900" indent="-342900">
              <a:buFont typeface="Arial" panose="020B0604020202020204" pitchFamily="34" charset="0"/>
              <a:buChar char="•"/>
            </a:pPr>
            <a:endParaRPr lang="en-US" dirty="0">
              <a:solidFill>
                <a:schemeClr val="accent2"/>
              </a:solidFill>
            </a:endParaRPr>
          </a:p>
          <a:p>
            <a:pPr marL="342900" indent="-342900">
              <a:buFont typeface="Arial" panose="020B0604020202020204" pitchFamily="34" charset="0"/>
              <a:buChar char="•"/>
            </a:pPr>
            <a:r>
              <a:rPr lang="en-US" dirty="0">
                <a:solidFill>
                  <a:schemeClr val="accent2"/>
                </a:solidFill>
              </a:rPr>
              <a:t>Ticketing: Art / culture</a:t>
            </a:r>
          </a:p>
          <a:p>
            <a:pPr marL="342900" indent="-342900">
              <a:buFont typeface="Arial" panose="020B0604020202020204" pitchFamily="34" charset="0"/>
              <a:buChar char="•"/>
            </a:pPr>
            <a:r>
              <a:rPr lang="en-US" dirty="0">
                <a:solidFill>
                  <a:schemeClr val="accent2"/>
                </a:solidFill>
              </a:rPr>
              <a:t>Eating: Restaurants / gastronomy</a:t>
            </a:r>
          </a:p>
          <a:p>
            <a:pPr marL="342900" indent="-342900">
              <a:buFont typeface="Arial" panose="020B0604020202020204" pitchFamily="34" charset="0"/>
              <a:buChar char="•"/>
            </a:pPr>
            <a:r>
              <a:rPr lang="en-US" dirty="0">
                <a:solidFill>
                  <a:schemeClr val="accent2"/>
                </a:solidFill>
              </a:rPr>
              <a:t>Tours/experiences</a:t>
            </a:r>
          </a:p>
          <a:p>
            <a:pPr marL="342900" indent="-342900">
              <a:buFont typeface="Arial" panose="020B0604020202020204" pitchFamily="34" charset="0"/>
              <a:buChar char="•"/>
            </a:pPr>
            <a:r>
              <a:rPr lang="en-US" dirty="0">
                <a:solidFill>
                  <a:schemeClr val="accent2"/>
                </a:solidFill>
              </a:rPr>
              <a:t>Shopping</a:t>
            </a:r>
          </a:p>
        </p:txBody>
      </p:sp>
      <p:pic>
        <p:nvPicPr>
          <p:cNvPr id="10" name="Picture 9">
            <a:extLst>
              <a:ext uri="{FF2B5EF4-FFF2-40B4-BE49-F238E27FC236}">
                <a16:creationId xmlns:a16="http://schemas.microsoft.com/office/drawing/2014/main" id="{27C3A3F2-032E-18CA-BE72-72934216ECA3}"/>
              </a:ext>
            </a:extLst>
          </p:cNvPr>
          <p:cNvPicPr>
            <a:picLocks noChangeAspect="1"/>
          </p:cNvPicPr>
          <p:nvPr/>
        </p:nvPicPr>
        <p:blipFill rotWithShape="1">
          <a:blip r:embed="rId2"/>
          <a:srcRect b="11060"/>
          <a:stretch/>
        </p:blipFill>
        <p:spPr>
          <a:xfrm>
            <a:off x="7674374" y="2180569"/>
            <a:ext cx="3052108" cy="1808912"/>
          </a:xfrm>
          <a:prstGeom prst="rect">
            <a:avLst/>
          </a:prstGeom>
        </p:spPr>
      </p:pic>
      <p:pic>
        <p:nvPicPr>
          <p:cNvPr id="1026" name="Picture 2" descr="Ford EasyPay">
            <a:extLst>
              <a:ext uri="{FF2B5EF4-FFF2-40B4-BE49-F238E27FC236}">
                <a16:creationId xmlns:a16="http://schemas.microsoft.com/office/drawing/2014/main" id="{5AEE87E0-1FEC-8890-08FF-CD6657CC2B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930" b="32156"/>
          <a:stretch/>
        </p:blipFill>
        <p:spPr bwMode="auto">
          <a:xfrm>
            <a:off x="832593" y="4218947"/>
            <a:ext cx="3708875" cy="8118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yment services — digital, simple and global: This is Mercedes pay |  Mercedes-Benz Mobility AG">
            <a:extLst>
              <a:ext uri="{FF2B5EF4-FFF2-40B4-BE49-F238E27FC236}">
                <a16:creationId xmlns:a16="http://schemas.microsoft.com/office/drawing/2014/main" id="{ABFB5A6A-0C21-6E50-46A2-1F0250B3C1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922" b="20583"/>
          <a:stretch/>
        </p:blipFill>
        <p:spPr bwMode="auto">
          <a:xfrm>
            <a:off x="832593" y="5204389"/>
            <a:ext cx="3705225" cy="73100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7A28088B-4162-5116-556E-B7B6DBF1E50E}"/>
              </a:ext>
            </a:extLst>
          </p:cNvPr>
          <p:cNvCxnSpPr/>
          <p:nvPr/>
        </p:nvCxnSpPr>
        <p:spPr>
          <a:xfrm>
            <a:off x="832593" y="2133600"/>
            <a:ext cx="985037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8356DBD-8A34-8690-4F75-CA978C8AE6EE}"/>
              </a:ext>
            </a:extLst>
          </p:cNvPr>
          <p:cNvCxnSpPr/>
          <p:nvPr/>
        </p:nvCxnSpPr>
        <p:spPr>
          <a:xfrm>
            <a:off x="832593" y="4057650"/>
            <a:ext cx="985037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E3E34C2-863B-8701-2933-2F7F18B44865}"/>
              </a:ext>
            </a:extLst>
          </p:cNvPr>
          <p:cNvSpPr txBox="1"/>
          <p:nvPr/>
        </p:nvSpPr>
        <p:spPr>
          <a:xfrm>
            <a:off x="778868" y="3675147"/>
            <a:ext cx="6215062" cy="400110"/>
          </a:xfrm>
          <a:prstGeom prst="rect">
            <a:avLst/>
          </a:prstGeom>
          <a:noFill/>
          <a:ln>
            <a:noFill/>
          </a:ln>
          <a:effectLst/>
        </p:spPr>
        <p:style>
          <a:lnRef idx="0">
            <a:scrgbClr r="0" g="0" b="0"/>
          </a:lnRef>
          <a:fillRef idx="0">
            <a:scrgbClr r="0" g="0" b="0"/>
          </a:fillRef>
          <a:effectRef idx="0">
            <a:scrgbClr r="0" g="0" b="0"/>
          </a:effectRef>
          <a:fontRef idx="minor">
            <a:schemeClr val="lt1"/>
          </a:fontRef>
        </p:style>
        <p:txBody>
          <a:bodyPr wrap="square">
            <a:spAutoFit/>
          </a:bodyPr>
          <a:lstStyle/>
          <a:p>
            <a:r>
              <a:rPr kumimoji="0" lang="en-US" sz="2000" b="1" i="0" u="none" strike="noStrike" kern="1200" cap="none" spc="0" normalizeH="0" baseline="0" noProof="0">
                <a:ln>
                  <a:noFill/>
                </a:ln>
                <a:solidFill>
                  <a:srgbClr val="004C8A"/>
                </a:solidFill>
                <a:effectLst/>
                <a:uLnTx/>
                <a:uFillTx/>
                <a:latin typeface="Franklin Gothic Book"/>
                <a:ea typeface="+mn-ea"/>
                <a:cs typeface="+mn-cs"/>
              </a:rPr>
              <a:t>EXAMPLE: Motor</a:t>
            </a:r>
            <a:endParaRPr lang="en-GB"/>
          </a:p>
        </p:txBody>
      </p:sp>
    </p:spTree>
    <p:extLst>
      <p:ext uri="{BB962C8B-B14F-4D97-AF65-F5344CB8AC3E}">
        <p14:creationId xmlns:p14="http://schemas.microsoft.com/office/powerpoint/2010/main" val="312234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par>
                                <p:cTn id="22" presetID="10"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500"/>
                                        <p:tgtEl>
                                          <p:spTgt spid="2050"/>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AC76E-FA97-C75F-2A7C-320FFE6A665F}"/>
              </a:ext>
            </a:extLst>
          </p:cNvPr>
          <p:cNvSpPr>
            <a:spLocks noGrp="1"/>
          </p:cNvSpPr>
          <p:nvPr>
            <p:ph type="title"/>
          </p:nvPr>
        </p:nvSpPr>
        <p:spPr/>
        <p:txBody>
          <a:bodyPr/>
          <a:lstStyle/>
          <a:p>
            <a:r>
              <a:rPr lang="en-GB" dirty="0"/>
              <a:t>…and still lots of questions remaining on orchestration</a:t>
            </a:r>
          </a:p>
        </p:txBody>
      </p:sp>
      <p:sp>
        <p:nvSpPr>
          <p:cNvPr id="3" name="Slide Number Placeholder 2">
            <a:extLst>
              <a:ext uri="{FF2B5EF4-FFF2-40B4-BE49-F238E27FC236}">
                <a16:creationId xmlns:a16="http://schemas.microsoft.com/office/drawing/2014/main" id="{A310392C-5BA3-3BF3-D84F-E424287E7FCA}"/>
              </a:ext>
            </a:extLst>
          </p:cNvPr>
          <p:cNvSpPr>
            <a:spLocks noGrp="1"/>
          </p:cNvSpPr>
          <p:nvPr>
            <p:ph type="sldNum" sz="quarter" idx="4"/>
          </p:nvPr>
        </p:nvSpPr>
        <p:spPr/>
        <p:txBody>
          <a:bodyPr/>
          <a:lstStyle/>
          <a:p>
            <a:fld id="{E399013F-DCA0-604C-9329-54DDD43298F2}" type="slidenum">
              <a:rPr lang="en-US" smtClean="0">
                <a:cs typeface="Franklin Gothic Book"/>
              </a:rPr>
              <a:pPr/>
              <a:t>9</a:t>
            </a:fld>
            <a:r>
              <a:rPr lang="en-US"/>
              <a:t>  </a:t>
            </a:r>
          </a:p>
        </p:txBody>
      </p:sp>
      <p:sp>
        <p:nvSpPr>
          <p:cNvPr id="13" name="Text Placeholder 12">
            <a:extLst>
              <a:ext uri="{FF2B5EF4-FFF2-40B4-BE49-F238E27FC236}">
                <a16:creationId xmlns:a16="http://schemas.microsoft.com/office/drawing/2014/main" id="{A67C5A5D-D66F-3475-858F-F8C3DAFFE163}"/>
              </a:ext>
            </a:extLst>
          </p:cNvPr>
          <p:cNvSpPr>
            <a:spLocks noGrp="1"/>
          </p:cNvSpPr>
          <p:nvPr>
            <p:ph type="body" sz="quarter" idx="11"/>
          </p:nvPr>
        </p:nvSpPr>
        <p:spPr/>
        <p:txBody>
          <a:bodyPr/>
          <a:lstStyle/>
          <a:p>
            <a:r>
              <a:rPr lang="en-GB" dirty="0"/>
              <a:t>For core functionality enterprises should approach 3</a:t>
            </a:r>
            <a:r>
              <a:rPr lang="en-GB" baseline="30000" dirty="0"/>
              <a:t>rd</a:t>
            </a:r>
            <a:r>
              <a:rPr lang="en-GB" dirty="0"/>
              <a:t> party orchestration with caution, however it can play a useful role in new/non-core use cases where the incremental costs &amp; risks are more modest</a:t>
            </a:r>
          </a:p>
        </p:txBody>
      </p:sp>
      <p:sp>
        <p:nvSpPr>
          <p:cNvPr id="16" name="Rectangle 15">
            <a:extLst>
              <a:ext uri="{FF2B5EF4-FFF2-40B4-BE49-F238E27FC236}">
                <a16:creationId xmlns:a16="http://schemas.microsoft.com/office/drawing/2014/main" id="{FCBC4AD4-EC9C-0752-F7E1-5443928BCD63}"/>
              </a:ext>
            </a:extLst>
          </p:cNvPr>
          <p:cNvSpPr/>
          <p:nvPr/>
        </p:nvSpPr>
        <p:spPr>
          <a:xfrm>
            <a:off x="2730023" y="2374982"/>
            <a:ext cx="2683933" cy="38711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a:solidFill>
                  <a:schemeClr val="accent2"/>
                </a:solidFill>
              </a:rPr>
              <a:t>Functionality Focused</a:t>
            </a:r>
          </a:p>
        </p:txBody>
      </p:sp>
      <p:sp>
        <p:nvSpPr>
          <p:cNvPr id="17" name="Rectangle 16">
            <a:extLst>
              <a:ext uri="{FF2B5EF4-FFF2-40B4-BE49-F238E27FC236}">
                <a16:creationId xmlns:a16="http://schemas.microsoft.com/office/drawing/2014/main" id="{40062ACD-01B4-0FB7-B4C9-566BC973EC97}"/>
              </a:ext>
            </a:extLst>
          </p:cNvPr>
          <p:cNvSpPr/>
          <p:nvPr/>
        </p:nvSpPr>
        <p:spPr>
          <a:xfrm>
            <a:off x="5617156" y="2374982"/>
            <a:ext cx="2683933" cy="387113"/>
          </a:xfrm>
          <a:prstGeom prst="rect">
            <a:avLst/>
          </a:prstGeom>
          <a:no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GB">
                <a:solidFill>
                  <a:schemeClr val="accent2"/>
                </a:solidFill>
              </a:rPr>
              <a:t>Cost &amp; Conversion</a:t>
            </a:r>
          </a:p>
        </p:txBody>
      </p:sp>
      <p:sp>
        <p:nvSpPr>
          <p:cNvPr id="18" name="Rectangle 17">
            <a:extLst>
              <a:ext uri="{FF2B5EF4-FFF2-40B4-BE49-F238E27FC236}">
                <a16:creationId xmlns:a16="http://schemas.microsoft.com/office/drawing/2014/main" id="{94BA2EB3-B8B0-0CEF-D7F1-BA6DCE6EDEFF}"/>
              </a:ext>
            </a:extLst>
          </p:cNvPr>
          <p:cNvSpPr/>
          <p:nvPr/>
        </p:nvSpPr>
        <p:spPr>
          <a:xfrm>
            <a:off x="8512756" y="2374981"/>
            <a:ext cx="2683933" cy="387113"/>
          </a:xfrm>
          <a:prstGeom prst="rect">
            <a:avLst/>
          </a:prstGeom>
          <a:no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GB">
                <a:solidFill>
                  <a:schemeClr val="accent2"/>
                </a:solidFill>
              </a:rPr>
              <a:t>Growth Generation</a:t>
            </a:r>
          </a:p>
        </p:txBody>
      </p:sp>
      <p:sp>
        <p:nvSpPr>
          <p:cNvPr id="19" name="TextBox 18">
            <a:extLst>
              <a:ext uri="{FF2B5EF4-FFF2-40B4-BE49-F238E27FC236}">
                <a16:creationId xmlns:a16="http://schemas.microsoft.com/office/drawing/2014/main" id="{5D9E4C47-6C13-D806-D7A0-0825F4DB9B31}"/>
              </a:ext>
            </a:extLst>
          </p:cNvPr>
          <p:cNvSpPr txBox="1"/>
          <p:nvPr/>
        </p:nvSpPr>
        <p:spPr>
          <a:xfrm>
            <a:off x="3679071" y="1650819"/>
            <a:ext cx="724163" cy="724163"/>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228600" indent="-228600" algn="ctr">
              <a:spcBef>
                <a:spcPts val="500"/>
              </a:spcBef>
              <a:spcAft>
                <a:spcPts val="300"/>
              </a:spcAft>
              <a:buSzPct val="100000"/>
              <a:defRPr/>
            </a:lvl1pPr>
            <a:lvl2pPr marL="685800" lvl="1" indent="-228600" algn="ctr">
              <a:spcBef>
                <a:spcPts val="500"/>
              </a:spcBef>
              <a:spcAft>
                <a:spcPts val="300"/>
              </a:spcAft>
              <a:buClr>
                <a:schemeClr val="accent2">
                  <a:lumMod val="100000"/>
                </a:schemeClr>
              </a:buClr>
              <a:buSzPct val="100000"/>
              <a:buFont typeface="Arial" panose="020B0604020202020204" pitchFamily="34" charset="0"/>
              <a:buChar char="•"/>
              <a:defRPr/>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defRP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defRPr/>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defRPr/>
            </a:lvl5pPr>
            <a:lvl6pPr marL="2514600" lvl="5" indent="-228600" algn="ctr">
              <a:lnSpc>
                <a:spcPct val="90000"/>
              </a:lnSpc>
              <a:spcBef>
                <a:spcPts val="500"/>
              </a:spcBef>
              <a:buSzPct val="100000"/>
              <a:buFont typeface="Arial" panose="020B0604020202020204" pitchFamily="34" charset="0"/>
              <a:buChar char="•"/>
              <a:defRPr/>
            </a:lvl6pPr>
            <a:lvl7pPr marL="2971800" lvl="6" indent="-228600" algn="ctr">
              <a:lnSpc>
                <a:spcPct val="90000"/>
              </a:lnSpc>
              <a:spcBef>
                <a:spcPts val="500"/>
              </a:spcBef>
              <a:buSzPct val="100000"/>
              <a:buFont typeface="Arial" panose="020B0604020202020204" pitchFamily="34" charset="0"/>
              <a:buChar char="•"/>
              <a:defRPr/>
            </a:lvl7pPr>
            <a:lvl8pPr marL="3429000" lvl="7" indent="-228600" algn="ctr">
              <a:lnSpc>
                <a:spcPct val="90000"/>
              </a:lnSpc>
              <a:spcBef>
                <a:spcPts val="500"/>
              </a:spcBef>
              <a:buSzPct val="100000"/>
              <a:buFont typeface="Arial" panose="020B0604020202020204" pitchFamily="34" charset="0"/>
              <a:buChar char="•"/>
              <a:defRPr/>
            </a:lvl8pPr>
            <a:lvl9pPr marL="3886200" lvl="8" indent="-228600" algn="ctr">
              <a:lnSpc>
                <a:spcPct val="90000"/>
              </a:lnSpc>
              <a:spcBef>
                <a:spcPts val="500"/>
              </a:spcBef>
              <a:buSzPct val="100000"/>
              <a:buFont typeface="Arial" panose="020B0604020202020204" pitchFamily="34" charset="0"/>
              <a:buChar char="•"/>
              <a:defRPr/>
            </a:lvl9pPr>
          </a:lstStyle>
          <a:p>
            <a:pPr marL="0" lvl="1" indent="0">
              <a:buNone/>
            </a:pPr>
            <a:r>
              <a:rPr lang="en-GB" dirty="0"/>
              <a:t>FF</a:t>
            </a:r>
          </a:p>
        </p:txBody>
      </p:sp>
      <p:sp>
        <p:nvSpPr>
          <p:cNvPr id="20" name="TextBox 19">
            <a:extLst>
              <a:ext uri="{FF2B5EF4-FFF2-40B4-BE49-F238E27FC236}">
                <a16:creationId xmlns:a16="http://schemas.microsoft.com/office/drawing/2014/main" id="{33044EDD-7D53-84AE-3AC1-562E8B68FF4B}"/>
              </a:ext>
            </a:extLst>
          </p:cNvPr>
          <p:cNvSpPr txBox="1"/>
          <p:nvPr/>
        </p:nvSpPr>
        <p:spPr>
          <a:xfrm>
            <a:off x="9523478" y="1650819"/>
            <a:ext cx="724163" cy="724163"/>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228600" indent="-228600" algn="ctr">
              <a:spcBef>
                <a:spcPts val="500"/>
              </a:spcBef>
              <a:spcAft>
                <a:spcPts val="300"/>
              </a:spcAft>
              <a:buSzPct val="100000"/>
            </a:lvl1pPr>
            <a:lvl2pPr marL="0" lvl="1" indent="0" algn="ctr">
              <a:spcBef>
                <a:spcPts val="500"/>
              </a:spcBef>
              <a:spcAft>
                <a:spcPts val="300"/>
              </a:spcAft>
              <a:buClr>
                <a:schemeClr val="accent2">
                  <a:lumMod val="100000"/>
                </a:schemeClr>
              </a:buClr>
              <a:buSzPct val="100000"/>
              <a:buFont typeface="Arial" panose="020B0604020202020204" pitchFamily="34" charset="0"/>
              <a:buNone/>
              <a:defRPr sz="2400"/>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lvl5pPr>
            <a:lvl6pPr marL="2514600" lvl="5" indent="-228600" algn="ctr">
              <a:lnSpc>
                <a:spcPct val="90000"/>
              </a:lnSpc>
              <a:spcBef>
                <a:spcPts val="500"/>
              </a:spcBef>
              <a:buSzPct val="100000"/>
              <a:buFont typeface="Arial" panose="020B0604020202020204" pitchFamily="34" charset="0"/>
              <a:buChar char="•"/>
            </a:lvl6pPr>
            <a:lvl7pPr marL="2971800" lvl="6" indent="-228600" algn="ctr">
              <a:lnSpc>
                <a:spcPct val="90000"/>
              </a:lnSpc>
              <a:spcBef>
                <a:spcPts val="500"/>
              </a:spcBef>
              <a:buSzPct val="100000"/>
              <a:buFont typeface="Arial" panose="020B0604020202020204" pitchFamily="34" charset="0"/>
              <a:buChar char="•"/>
            </a:lvl7pPr>
            <a:lvl8pPr marL="3429000" lvl="7" indent="-228600" algn="ctr">
              <a:lnSpc>
                <a:spcPct val="90000"/>
              </a:lnSpc>
              <a:spcBef>
                <a:spcPts val="500"/>
              </a:spcBef>
              <a:buSzPct val="100000"/>
              <a:buFont typeface="Arial" panose="020B0604020202020204" pitchFamily="34" charset="0"/>
              <a:buChar char="•"/>
            </a:lvl8pPr>
            <a:lvl9pPr marL="3886200" lvl="8" indent="-228600" algn="ctr">
              <a:lnSpc>
                <a:spcPct val="90000"/>
              </a:lnSpc>
              <a:spcBef>
                <a:spcPts val="500"/>
              </a:spcBef>
              <a:buSzPct val="100000"/>
              <a:buFont typeface="Arial" panose="020B0604020202020204" pitchFamily="34" charset="0"/>
              <a:buChar char="•"/>
            </a:lvl9pPr>
          </a:lstStyle>
          <a:p>
            <a:pPr lvl="1"/>
            <a:r>
              <a:rPr lang="en-GB" sz="1800" dirty="0"/>
              <a:t>GG</a:t>
            </a:r>
          </a:p>
        </p:txBody>
      </p:sp>
      <p:cxnSp>
        <p:nvCxnSpPr>
          <p:cNvPr id="21" name="Straight Connector 20">
            <a:extLst>
              <a:ext uri="{FF2B5EF4-FFF2-40B4-BE49-F238E27FC236}">
                <a16:creationId xmlns:a16="http://schemas.microsoft.com/office/drawing/2014/main" id="{A7421102-8863-DA3F-0788-0EE2492E96FE}"/>
              </a:ext>
            </a:extLst>
          </p:cNvPr>
          <p:cNvCxnSpPr>
            <a:cxnSpLocks/>
            <a:stCxn id="19" idx="6"/>
            <a:endCxn id="20" idx="2"/>
          </p:cNvCxnSpPr>
          <p:nvPr/>
        </p:nvCxnSpPr>
        <p:spPr>
          <a:xfrm>
            <a:off x="4403234" y="2012901"/>
            <a:ext cx="5120244" cy="0"/>
          </a:xfrm>
          <a:prstGeom prst="line">
            <a:avLst/>
          </a:prstGeom>
          <a:ln w="28575">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C90CB93-9509-35F4-3E45-DA2A3C1426C1}"/>
              </a:ext>
            </a:extLst>
          </p:cNvPr>
          <p:cNvSpPr txBox="1"/>
          <p:nvPr/>
        </p:nvSpPr>
        <p:spPr>
          <a:xfrm>
            <a:off x="6618736" y="1650819"/>
            <a:ext cx="724163" cy="724163"/>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228600" indent="-228600" algn="ctr">
              <a:spcBef>
                <a:spcPts val="500"/>
              </a:spcBef>
              <a:spcAft>
                <a:spcPts val="300"/>
              </a:spcAft>
              <a:buSzPct val="100000"/>
            </a:lvl1pPr>
            <a:lvl2pPr marL="0" lvl="1" indent="0" algn="ctr">
              <a:spcBef>
                <a:spcPts val="500"/>
              </a:spcBef>
              <a:spcAft>
                <a:spcPts val="300"/>
              </a:spcAft>
              <a:buClr>
                <a:schemeClr val="accent2">
                  <a:lumMod val="100000"/>
                </a:schemeClr>
              </a:buClr>
              <a:buSzPct val="100000"/>
              <a:buFont typeface="Arial" panose="020B0604020202020204" pitchFamily="34" charset="0"/>
              <a:buNone/>
              <a:defRPr sz="2400"/>
            </a:lvl2pPr>
            <a:lvl3pPr marL="1143000" lvl="2" indent="-228600" algn="ctr">
              <a:spcBef>
                <a:spcPts val="500"/>
              </a:spcBef>
              <a:spcAft>
                <a:spcPts val="300"/>
              </a:spcAft>
              <a:buClr>
                <a:schemeClr val="accent2">
                  <a:lumMod val="100000"/>
                </a:schemeClr>
              </a:buClr>
              <a:buSzPct val="100000"/>
              <a:buFont typeface="Arial" panose="020B0604020202020204" pitchFamily="34" charset="0"/>
              <a:buChar char="•"/>
            </a:lvl3pPr>
            <a:lvl4pPr marL="1600200" lvl="3" indent="-228600" algn="ctr">
              <a:spcBef>
                <a:spcPts val="500"/>
              </a:spcBef>
              <a:spcAft>
                <a:spcPts val="300"/>
              </a:spcAft>
              <a:buClr>
                <a:schemeClr val="accent5">
                  <a:lumMod val="100000"/>
                </a:schemeClr>
              </a:buClr>
              <a:buSzPct val="100000"/>
              <a:buFont typeface="Courier New" panose="02070309020205020404" pitchFamily="49" charset="0"/>
              <a:buChar char="o"/>
            </a:lvl4pPr>
            <a:lvl5pPr marL="2057400" lvl="4" indent="-228600" algn="ctr">
              <a:spcBef>
                <a:spcPts val="500"/>
              </a:spcBef>
              <a:spcAft>
                <a:spcPts val="300"/>
              </a:spcAft>
              <a:buClr>
                <a:schemeClr val="accent4">
                  <a:lumMod val="100000"/>
                </a:schemeClr>
              </a:buClr>
              <a:buSzPct val="100000"/>
              <a:buFont typeface="Wingdings" panose="05000000000000000000" pitchFamily="2" charset="2"/>
              <a:buChar char="§"/>
            </a:lvl5pPr>
            <a:lvl6pPr marL="2514600" lvl="5" indent="-228600" algn="ctr">
              <a:lnSpc>
                <a:spcPct val="90000"/>
              </a:lnSpc>
              <a:spcBef>
                <a:spcPts val="500"/>
              </a:spcBef>
              <a:buSzPct val="100000"/>
              <a:buFont typeface="Arial" panose="020B0604020202020204" pitchFamily="34" charset="0"/>
              <a:buChar char="•"/>
            </a:lvl6pPr>
            <a:lvl7pPr marL="2971800" lvl="6" indent="-228600" algn="ctr">
              <a:lnSpc>
                <a:spcPct val="90000"/>
              </a:lnSpc>
              <a:spcBef>
                <a:spcPts val="500"/>
              </a:spcBef>
              <a:buSzPct val="100000"/>
              <a:buFont typeface="Arial" panose="020B0604020202020204" pitchFamily="34" charset="0"/>
              <a:buChar char="•"/>
            </a:lvl7pPr>
            <a:lvl8pPr marL="3429000" lvl="7" indent="-228600" algn="ctr">
              <a:lnSpc>
                <a:spcPct val="90000"/>
              </a:lnSpc>
              <a:spcBef>
                <a:spcPts val="500"/>
              </a:spcBef>
              <a:buSzPct val="100000"/>
              <a:buFont typeface="Arial" panose="020B0604020202020204" pitchFamily="34" charset="0"/>
              <a:buChar char="•"/>
            </a:lvl8pPr>
            <a:lvl9pPr marL="3886200" lvl="8" indent="-228600" algn="ctr">
              <a:lnSpc>
                <a:spcPct val="90000"/>
              </a:lnSpc>
              <a:spcBef>
                <a:spcPts val="500"/>
              </a:spcBef>
              <a:buSzPct val="100000"/>
              <a:buFont typeface="Arial" panose="020B0604020202020204" pitchFamily="34" charset="0"/>
              <a:buChar char="•"/>
            </a:lvl9pPr>
          </a:lstStyle>
          <a:p>
            <a:pPr lvl="1"/>
            <a:r>
              <a:rPr lang="en-GB" sz="1800" dirty="0"/>
              <a:t>CC</a:t>
            </a:r>
          </a:p>
        </p:txBody>
      </p:sp>
      <p:sp>
        <p:nvSpPr>
          <p:cNvPr id="23" name="Rectangle 22">
            <a:extLst>
              <a:ext uri="{FF2B5EF4-FFF2-40B4-BE49-F238E27FC236}">
                <a16:creationId xmlns:a16="http://schemas.microsoft.com/office/drawing/2014/main" id="{C53FA55E-2584-2273-ADDA-93C767D7C117}"/>
              </a:ext>
            </a:extLst>
          </p:cNvPr>
          <p:cNvSpPr/>
          <p:nvPr/>
        </p:nvSpPr>
        <p:spPr>
          <a:xfrm>
            <a:off x="783749" y="3287870"/>
            <a:ext cx="1744133" cy="91440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GB" sz="2000" dirty="0">
                <a:solidFill>
                  <a:schemeClr val="tx2"/>
                </a:solidFill>
              </a:rPr>
              <a:t>What should it be used for?</a:t>
            </a:r>
          </a:p>
        </p:txBody>
      </p:sp>
      <p:sp>
        <p:nvSpPr>
          <p:cNvPr id="24" name="Rectangle: Rounded Corners 23">
            <a:extLst>
              <a:ext uri="{FF2B5EF4-FFF2-40B4-BE49-F238E27FC236}">
                <a16:creationId xmlns:a16="http://schemas.microsoft.com/office/drawing/2014/main" id="{195E7860-9A08-2714-53F1-D72576266856}"/>
              </a:ext>
            </a:extLst>
          </p:cNvPr>
          <p:cNvSpPr/>
          <p:nvPr/>
        </p:nvSpPr>
        <p:spPr>
          <a:xfrm>
            <a:off x="2730023" y="2846761"/>
            <a:ext cx="2692399" cy="1844085"/>
          </a:xfrm>
          <a:prstGeom prst="roundRect">
            <a:avLst/>
          </a:prstGeom>
          <a:solidFill>
            <a:schemeClr val="accent1">
              <a:lumMod val="40000"/>
              <a:lumOff val="60000"/>
            </a:schemeClr>
          </a:solid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lIns="91440" tIns="45720" rIns="91440" bIns="45720" rtlCol="0" anchor="t"/>
          <a:lstStyle/>
          <a:p>
            <a:pPr marL="179388" indent="-179388">
              <a:buFont typeface="Arial" panose="020B0604020202020204" pitchFamily="34" charset="0"/>
              <a:buChar char="•"/>
            </a:pPr>
            <a:r>
              <a:rPr lang="en-GB" sz="1400" dirty="0">
                <a:solidFill>
                  <a:srgbClr val="000000"/>
                </a:solidFill>
              </a:rPr>
              <a:t>Faster deployment of emerging payment types</a:t>
            </a:r>
          </a:p>
          <a:p>
            <a:pPr marL="179388" indent="-179388">
              <a:buFont typeface="Arial" panose="020B0604020202020204" pitchFamily="34" charset="0"/>
              <a:buChar char="•"/>
            </a:pPr>
            <a:r>
              <a:rPr lang="en-GB" sz="1400" dirty="0">
                <a:solidFill>
                  <a:srgbClr val="000000"/>
                </a:solidFill>
              </a:rPr>
              <a:t>Faster deployment in non-core markets</a:t>
            </a:r>
          </a:p>
          <a:p>
            <a:pPr marL="179388" indent="-179388">
              <a:buFont typeface="Arial" panose="020B0604020202020204" pitchFamily="34" charset="0"/>
              <a:buChar char="•"/>
            </a:pPr>
            <a:r>
              <a:rPr lang="en-GB" sz="1400" dirty="0">
                <a:solidFill>
                  <a:srgbClr val="000000"/>
                </a:solidFill>
              </a:rPr>
              <a:t>Faster access to new PSPs with specific payment functionality</a:t>
            </a:r>
          </a:p>
        </p:txBody>
      </p:sp>
      <p:sp>
        <p:nvSpPr>
          <p:cNvPr id="25" name="Rectangle: Rounded Corners 24">
            <a:extLst>
              <a:ext uri="{FF2B5EF4-FFF2-40B4-BE49-F238E27FC236}">
                <a16:creationId xmlns:a16="http://schemas.microsoft.com/office/drawing/2014/main" id="{FDF1318D-374A-9182-7A7B-8ADBB75A3C03}"/>
              </a:ext>
            </a:extLst>
          </p:cNvPr>
          <p:cNvSpPr/>
          <p:nvPr/>
        </p:nvSpPr>
        <p:spPr>
          <a:xfrm>
            <a:off x="5620154" y="2846761"/>
            <a:ext cx="2692399" cy="1809933"/>
          </a:xfrm>
          <a:prstGeom prst="roundRect">
            <a:avLst/>
          </a:prstGeom>
          <a:solidFill>
            <a:schemeClr val="accent1">
              <a:lumMod val="40000"/>
              <a:lumOff val="60000"/>
            </a:schemeClr>
          </a:solid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lIns="91440" tIns="45720" rIns="91440" bIns="45720" rtlCol="0" anchor="t"/>
          <a:lstStyle/>
          <a:p>
            <a:pPr marL="179388" indent="-179388">
              <a:buFont typeface="Arial" panose="020B0604020202020204" pitchFamily="34" charset="0"/>
              <a:buChar char="•"/>
            </a:pPr>
            <a:r>
              <a:rPr lang="en-GB" sz="1400" dirty="0">
                <a:solidFill>
                  <a:srgbClr val="000000"/>
                </a:solidFill>
              </a:rPr>
              <a:t>As a short-term complement to in-house engineering to enable least cost routing, approval optimisation and access to additional payment functionality e.g. tokens/fraud</a:t>
            </a:r>
          </a:p>
        </p:txBody>
      </p:sp>
      <p:sp>
        <p:nvSpPr>
          <p:cNvPr id="26" name="Rectangle: Rounded Corners 25">
            <a:extLst>
              <a:ext uri="{FF2B5EF4-FFF2-40B4-BE49-F238E27FC236}">
                <a16:creationId xmlns:a16="http://schemas.microsoft.com/office/drawing/2014/main" id="{23BA1745-B5DF-3F22-9B16-E746BE93ADBA}"/>
              </a:ext>
            </a:extLst>
          </p:cNvPr>
          <p:cNvSpPr/>
          <p:nvPr/>
        </p:nvSpPr>
        <p:spPr>
          <a:xfrm>
            <a:off x="8505877" y="2846761"/>
            <a:ext cx="2692399" cy="1844085"/>
          </a:xfrm>
          <a:prstGeom prst="roundRect">
            <a:avLst/>
          </a:prstGeom>
          <a:solidFill>
            <a:schemeClr val="accent1">
              <a:lumMod val="40000"/>
              <a:lumOff val="60000"/>
            </a:schemeClr>
          </a:solid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lIns="91440" tIns="45720" rIns="91440" bIns="45720" rtlCol="0" anchor="t"/>
          <a:lstStyle/>
          <a:p>
            <a:pPr marL="179388" indent="-179388">
              <a:buFont typeface="Arial" panose="020B0604020202020204" pitchFamily="34" charset="0"/>
              <a:buChar char="•"/>
            </a:pPr>
            <a:r>
              <a:rPr lang="en-GB" sz="1400" dirty="0">
                <a:solidFill>
                  <a:srgbClr val="000000"/>
                </a:solidFill>
              </a:rPr>
              <a:t>Ability to “test and learn” with new suppliers on new use cases</a:t>
            </a:r>
          </a:p>
          <a:p>
            <a:pPr marL="179388" indent="-179388">
              <a:buFont typeface="Arial" panose="020B0604020202020204" pitchFamily="34" charset="0"/>
              <a:buChar char="•"/>
            </a:pPr>
            <a:r>
              <a:rPr lang="en-GB" sz="1400" dirty="0">
                <a:solidFill>
                  <a:srgbClr val="000000"/>
                </a:solidFill>
              </a:rPr>
              <a:t>Access to additional payment functionality e.g. BaaS </a:t>
            </a:r>
          </a:p>
        </p:txBody>
      </p:sp>
      <p:sp>
        <p:nvSpPr>
          <p:cNvPr id="27" name="Rectangle 26">
            <a:extLst>
              <a:ext uri="{FF2B5EF4-FFF2-40B4-BE49-F238E27FC236}">
                <a16:creationId xmlns:a16="http://schemas.microsoft.com/office/drawing/2014/main" id="{17CBBDEB-3D36-0B71-9F93-F55B1B4D264B}"/>
              </a:ext>
            </a:extLst>
          </p:cNvPr>
          <p:cNvSpPr/>
          <p:nvPr/>
        </p:nvSpPr>
        <p:spPr>
          <a:xfrm>
            <a:off x="468789" y="5103612"/>
            <a:ext cx="2059094" cy="91440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GB" sz="2000" dirty="0">
                <a:solidFill>
                  <a:schemeClr val="tx2"/>
                </a:solidFill>
              </a:rPr>
              <a:t>What needs to be avoided?</a:t>
            </a:r>
          </a:p>
        </p:txBody>
      </p:sp>
      <p:sp>
        <p:nvSpPr>
          <p:cNvPr id="28" name="Rectangle: Rounded Corners 27">
            <a:extLst>
              <a:ext uri="{FF2B5EF4-FFF2-40B4-BE49-F238E27FC236}">
                <a16:creationId xmlns:a16="http://schemas.microsoft.com/office/drawing/2014/main" id="{333E621C-68DB-D970-FBA5-58CF2D59E82C}"/>
              </a:ext>
            </a:extLst>
          </p:cNvPr>
          <p:cNvSpPr/>
          <p:nvPr/>
        </p:nvSpPr>
        <p:spPr>
          <a:xfrm>
            <a:off x="2730023" y="4788009"/>
            <a:ext cx="2692399" cy="1745991"/>
          </a:xfrm>
          <a:prstGeom prst="roundRect">
            <a:avLst/>
          </a:prstGeom>
          <a:solidFill>
            <a:schemeClr val="accent1">
              <a:lumMod val="40000"/>
              <a:lumOff val="60000"/>
            </a:schemeClr>
          </a:solid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lIns="91440" tIns="45720" rIns="91440" bIns="45720" rtlCol="0" anchor="t"/>
          <a:lstStyle/>
          <a:p>
            <a:pPr marL="179070" indent="-179070">
              <a:buFont typeface="Arial" panose="020B0604020202020204" pitchFamily="34" charset="0"/>
              <a:buChar char="•"/>
            </a:pPr>
            <a:r>
              <a:rPr lang="en-GB" sz="1400" dirty="0">
                <a:solidFill>
                  <a:srgbClr val="000000"/>
                </a:solidFill>
              </a:rPr>
              <a:t>Single point of technical &amp; commercial failure with smaller scale suppliers</a:t>
            </a:r>
            <a:endParaRPr lang="en-US" dirty="0"/>
          </a:p>
          <a:p>
            <a:pPr marL="179070" indent="-179070">
              <a:buFont typeface="Arial" panose="020B0604020202020204" pitchFamily="34" charset="0"/>
              <a:buChar char="•"/>
            </a:pPr>
            <a:r>
              <a:rPr lang="en-GB" sz="1400" dirty="0">
                <a:solidFill>
                  <a:srgbClr val="000000"/>
                </a:solidFill>
              </a:rPr>
              <a:t>Reduction in overall service availability esp. for F2F</a:t>
            </a:r>
          </a:p>
          <a:p>
            <a:pPr marL="179070" indent="-179070">
              <a:buFont typeface="Arial" panose="020B0604020202020204" pitchFamily="34" charset="0"/>
              <a:buChar char="•"/>
            </a:pPr>
            <a:r>
              <a:rPr lang="en-GB" sz="1400" dirty="0">
                <a:solidFill>
                  <a:srgbClr val="000000"/>
                </a:solidFill>
              </a:rPr>
              <a:t>Mission creep to non-transactional services</a:t>
            </a:r>
          </a:p>
        </p:txBody>
      </p:sp>
      <p:sp>
        <p:nvSpPr>
          <p:cNvPr id="29" name="Rectangle: Rounded Corners 28">
            <a:extLst>
              <a:ext uri="{FF2B5EF4-FFF2-40B4-BE49-F238E27FC236}">
                <a16:creationId xmlns:a16="http://schemas.microsoft.com/office/drawing/2014/main" id="{DF94B1FB-99FF-EE3F-CD40-0A7FA31C287C}"/>
              </a:ext>
            </a:extLst>
          </p:cNvPr>
          <p:cNvSpPr/>
          <p:nvPr/>
        </p:nvSpPr>
        <p:spPr>
          <a:xfrm>
            <a:off x="5620154" y="4788010"/>
            <a:ext cx="2692399" cy="1713656"/>
          </a:xfrm>
          <a:prstGeom prst="roundRect">
            <a:avLst/>
          </a:prstGeom>
          <a:solidFill>
            <a:schemeClr val="accent1">
              <a:lumMod val="40000"/>
              <a:lumOff val="60000"/>
            </a:schemeClr>
          </a:solid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lIns="91440" tIns="45720" rIns="91440" bIns="45720" rtlCol="0" anchor="t"/>
          <a:lstStyle/>
          <a:p>
            <a:pPr marL="179388" indent="-179388">
              <a:buFont typeface="Arial" panose="020B0604020202020204" pitchFamily="34" charset="0"/>
              <a:buChar char="•"/>
            </a:pPr>
            <a:r>
              <a:rPr lang="en-GB" sz="1400" dirty="0">
                <a:solidFill>
                  <a:srgbClr val="000000"/>
                </a:solidFill>
              </a:rPr>
              <a:t>Replacing in-house capabilities for core use cases in the medium term</a:t>
            </a:r>
          </a:p>
          <a:p>
            <a:pPr marL="179388" indent="-179388">
              <a:buFont typeface="Arial" panose="020B0604020202020204" pitchFamily="34" charset="0"/>
              <a:buChar char="•"/>
            </a:pPr>
            <a:r>
              <a:rPr lang="en-GB" sz="1400" dirty="0">
                <a:solidFill>
                  <a:srgbClr val="000000"/>
                </a:solidFill>
              </a:rPr>
              <a:t>Additional cost for all transactions – even when the value add is focussed in non-core use cases</a:t>
            </a:r>
          </a:p>
        </p:txBody>
      </p:sp>
      <p:sp>
        <p:nvSpPr>
          <p:cNvPr id="30" name="Rectangle: Rounded Corners 29">
            <a:extLst>
              <a:ext uri="{FF2B5EF4-FFF2-40B4-BE49-F238E27FC236}">
                <a16:creationId xmlns:a16="http://schemas.microsoft.com/office/drawing/2014/main" id="{3D75DE8A-4D7E-BA60-1617-C6CC0D093D2B}"/>
              </a:ext>
            </a:extLst>
          </p:cNvPr>
          <p:cNvSpPr/>
          <p:nvPr/>
        </p:nvSpPr>
        <p:spPr>
          <a:xfrm>
            <a:off x="8505877" y="4788009"/>
            <a:ext cx="2692399" cy="1745991"/>
          </a:xfrm>
          <a:prstGeom prst="roundRect">
            <a:avLst/>
          </a:prstGeom>
          <a:solidFill>
            <a:schemeClr val="accent1">
              <a:lumMod val="40000"/>
              <a:lumOff val="60000"/>
            </a:schemeClr>
          </a:solid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lIns="91440" tIns="45720" rIns="91440" bIns="45720" rtlCol="0" anchor="t"/>
          <a:lstStyle/>
          <a:p>
            <a:pPr marL="179388" indent="-179388">
              <a:buFont typeface="Arial" panose="020B0604020202020204" pitchFamily="34" charset="0"/>
              <a:buChar char="•"/>
            </a:pPr>
            <a:r>
              <a:rPr lang="en-GB" sz="1400" dirty="0">
                <a:solidFill>
                  <a:srgbClr val="000000"/>
                </a:solidFill>
              </a:rPr>
              <a:t>Reliance on intermediaries in the medium term as their value declines</a:t>
            </a:r>
          </a:p>
        </p:txBody>
      </p:sp>
    </p:spTree>
    <p:extLst>
      <p:ext uri="{BB962C8B-B14F-4D97-AF65-F5344CB8AC3E}">
        <p14:creationId xmlns:p14="http://schemas.microsoft.com/office/powerpoint/2010/main" val="237055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animBg="1"/>
      <p:bldP spid="26" grpId="0" animBg="1"/>
      <p:bldP spid="27" grpId="0"/>
      <p:bldP spid="28" grpId="0" animBg="1"/>
      <p:bldP spid="29" grpId="0" animBg="1"/>
      <p:bldP spid="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MART" val="&lt;smart xmlns:xsd=&quot;http://www.w3.org/2001/XMLSchema&quot; xmlns:xsi=&quot;http://www.w3.org/2001/XMLSchema-instance&quot;&gt;&lt;shapeSettings id=&quot;b5e1eae2-c297-4ce0-8ed0-e6a0c6b8dcfd&quot; isFootnotesShape=&quot;false&quot;&gt;&lt;layer id=&quot;cf7b00f1-f1c1-4f02-8d60-63fef4b496c8&quot; name=&quot;Sticker&quot; /&gt;&lt;/shapeSettings&gt;&lt;/smart&gt;"/>
</p:tagLst>
</file>

<file path=ppt/theme/theme1.xml><?xml version="1.0" encoding="utf-8"?>
<a:theme xmlns:a="http://schemas.openxmlformats.org/drawingml/2006/main" name="Office Theme">
  <a:themeElements>
    <a:clrScheme name="Custom 8">
      <a:dk1>
        <a:srgbClr val="000000"/>
      </a:dk1>
      <a:lt1>
        <a:srgbClr val="FFFFFF"/>
      </a:lt1>
      <a:dk2>
        <a:srgbClr val="004C8A"/>
      </a:dk2>
      <a:lt2>
        <a:srgbClr val="8ACFE4"/>
      </a:lt2>
      <a:accent1>
        <a:srgbClr val="FFC000"/>
      </a:accent1>
      <a:accent2>
        <a:srgbClr val="E94577"/>
      </a:accent2>
      <a:accent3>
        <a:srgbClr val="00A7B8"/>
      </a:accent3>
      <a:accent4>
        <a:srgbClr val="57C99B"/>
      </a:accent4>
      <a:accent5>
        <a:srgbClr val="004C8A"/>
      </a:accent5>
      <a:accent6>
        <a:srgbClr val="E94577"/>
      </a:accent6>
      <a:hlink>
        <a:srgbClr val="004C8A"/>
      </a:hlink>
      <a:folHlink>
        <a:srgbClr val="8ACFE4"/>
      </a:folHlink>
    </a:clrScheme>
    <a:fontScheme name="Custom 3">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a:lstStyle/>
      <a:style>
        <a:lnRef idx="0">
          <a:scrgbClr r="0" g="0" b="0"/>
        </a:lnRef>
        <a:fillRef idx="0">
          <a:scrgbClr r="0" g="0" b="0"/>
        </a:fillRef>
        <a:effectRef idx="0">
          <a:scrgbClr r="0" g="0" b="0"/>
        </a:effectRef>
        <a:fontRef idx="minor">
          <a:schemeClr val="lt1"/>
        </a:fontRef>
      </a:style>
    </a:spDef>
    <a:txDef>
      <a:spPr>
        <a:solidFill>
          <a:schemeClr val="accent5"/>
        </a:solidFill>
        <a:ln>
          <a:noFill/>
        </a:ln>
      </a:spPr>
      <a:bodyPr wrap="square" rtlCol="0" anchor="ctr">
        <a:noAutofit/>
      </a:bodyPr>
      <a:lstStyle>
        <a:defPPr marL="0" indent="0" algn="l">
          <a:buNone/>
          <a:defRPr sz="800" dirty="0" err="1" smtClean="0"/>
        </a:defPPr>
      </a:lstStyle>
      <a:style>
        <a:lnRef idx="0">
          <a:scrgbClr r="0" g="0" b="0"/>
        </a:lnRef>
        <a:fillRef idx="0">
          <a:scrgbClr r="0" g="0" b="0"/>
        </a:fillRef>
        <a:effectRef idx="0">
          <a:scrgbClr r="0" g="0" b="0"/>
        </a:effectRef>
        <a:fontRef idx="minor">
          <a:schemeClr val="lt1"/>
        </a:fontRef>
      </a:style>
    </a:txDef>
  </a:objectDefaults>
  <a:extraClrSchemeLst/>
  <a:extLst>
    <a:ext uri="{05A4C25C-085E-4340-85A3-A5531E510DB2}">
      <thm15:themeFamily xmlns:thm15="http://schemas.microsoft.com/office/thememl/2012/main" name="Merchant Community Engagement Plan V4" id="{14DAF1F2-BD75-41BE-9E5B-4856ECC650B1}" vid="{D521F1D8-82A0-4103-8310-5D37CB0F2C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0E7C951FBCA04DB7DA7CAA6F535757" ma:contentTypeVersion="3" ma:contentTypeDescription="Create a new document." ma:contentTypeScope="" ma:versionID="edf824996079640f3491ea7cc07973ea">
  <xsd:schema xmlns:xsd="http://www.w3.org/2001/XMLSchema" xmlns:xs="http://www.w3.org/2001/XMLSchema" xmlns:p="http://schemas.microsoft.com/office/2006/metadata/properties" xmlns:ns3="584bf7d5-8007-422e-b80b-57d2250afd5e" targetNamespace="http://schemas.microsoft.com/office/2006/metadata/properties" ma:root="true" ma:fieldsID="4ce725e6c31b103c02685cc697792504" ns3:_="">
    <xsd:import namespace="584bf7d5-8007-422e-b80b-57d2250afd5e"/>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4bf7d5-8007-422e-b80b-57d2250afd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532356-EB70-4CD3-AF86-B00488865AEC}">
  <ds:schemaRefs>
    <ds:schemaRef ds:uri="http://schemas.microsoft.com/sharepoint/v3/contenttype/forms"/>
  </ds:schemaRefs>
</ds:datastoreItem>
</file>

<file path=customXml/itemProps2.xml><?xml version="1.0" encoding="utf-8"?>
<ds:datastoreItem xmlns:ds="http://schemas.openxmlformats.org/officeDocument/2006/customXml" ds:itemID="{FB933941-7BCB-4398-A4BE-4B41E415B1CB}">
  <ds:schemaRefs>
    <ds:schemaRef ds:uri="http://www.w3.org/XML/1998/namespace"/>
    <ds:schemaRef ds:uri="584bf7d5-8007-422e-b80b-57d2250afd5e"/>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EB7DB30C-6EA0-4848-BFB9-E70FDBF73031}">
  <ds:schemaRefs>
    <ds:schemaRef ds:uri="584bf7d5-8007-422e-b80b-57d2250afd5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Merchant Community Engagement Plan V5</Template>
  <TotalTime>1543</TotalTime>
  <Words>1756</Words>
  <Application>Microsoft Office PowerPoint</Application>
  <PresentationFormat>Widescreen</PresentationFormat>
  <Paragraphs>280</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Bradley Hand ITC</vt:lpstr>
      <vt:lpstr>Calibri</vt:lpstr>
      <vt:lpstr>Courier New</vt:lpstr>
      <vt:lpstr>Franklin Gothic Book</vt:lpstr>
      <vt:lpstr>Libre Franklin</vt:lpstr>
      <vt:lpstr>Pan Display TT</vt:lpstr>
      <vt:lpstr>Wingdings</vt:lpstr>
      <vt:lpstr>Office Theme</vt:lpstr>
      <vt:lpstr>Vendorcom – Future of Merchant Acquiring</vt:lpstr>
      <vt:lpstr>PowerPoint Presentation</vt:lpstr>
      <vt:lpstr>PowerPoint Presentation</vt:lpstr>
      <vt:lpstr>PowerPoint Presentation</vt:lpstr>
      <vt:lpstr>The merchant payment management continuum…</vt:lpstr>
      <vt:lpstr>…and the complex set of metrics driving change</vt:lpstr>
      <vt:lpstr>Taking an end to end view of the customer</vt:lpstr>
      <vt:lpstr>Marketplaces everywhere…</vt:lpstr>
      <vt:lpstr>…and still lots of questions remaining on orchestration</vt:lpstr>
      <vt:lpstr>So what’s on the mind of large merchants?</vt:lpstr>
      <vt:lpstr>PowerPoint Presentation</vt:lpstr>
      <vt:lpstr>PowerPoint Presentation</vt:lpstr>
      <vt:lpstr>Product innovation is here, but will remain unevenly spread…</vt:lpstr>
      <vt:lpstr>OB &amp; Digital Euro should be seen as opportunities </vt:lpstr>
      <vt:lpstr>Rapid, existential, change in acceptance distribution models…</vt:lpstr>
      <vt:lpstr>…selling more than just a payments acceptance API</vt:lpstr>
      <vt:lpstr>PowerPoint Presentation</vt:lpstr>
      <vt:lpstr>PowerPoint Presentation</vt:lpstr>
      <vt:lpstr>How is this all going to 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Merchant Community Engagement Plan</dc:title>
  <dc:creator>Giles Cookson</dc:creator>
  <cp:lastModifiedBy>Marzana Rahman</cp:lastModifiedBy>
  <cp:revision>4</cp:revision>
  <dcterms:created xsi:type="dcterms:W3CDTF">2023-10-16T07:43:29Z</dcterms:created>
  <dcterms:modified xsi:type="dcterms:W3CDTF">2024-04-11T09:36:51Z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0x010100960E7C951FBCA04DB7DA7CAA6F535757</vt:lpwstr>
  </property>
</Properties>
</file>